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49"/>
  </p:notesMasterIdLst>
  <p:sldIdLst>
    <p:sldId id="256" r:id="rId2"/>
    <p:sldId id="313" r:id="rId3"/>
    <p:sldId id="258" r:id="rId4"/>
    <p:sldId id="257" r:id="rId5"/>
    <p:sldId id="272" r:id="rId6"/>
    <p:sldId id="262" r:id="rId7"/>
    <p:sldId id="273" r:id="rId8"/>
    <p:sldId id="259" r:id="rId9"/>
    <p:sldId id="293" r:id="rId10"/>
    <p:sldId id="297" r:id="rId11"/>
    <p:sldId id="302" r:id="rId12"/>
    <p:sldId id="303" r:id="rId13"/>
    <p:sldId id="298" r:id="rId14"/>
    <p:sldId id="304" r:id="rId15"/>
    <p:sldId id="301" r:id="rId16"/>
    <p:sldId id="299" r:id="rId17"/>
    <p:sldId id="271" r:id="rId18"/>
    <p:sldId id="275" r:id="rId19"/>
    <p:sldId id="264" r:id="rId20"/>
    <p:sldId id="270" r:id="rId21"/>
    <p:sldId id="281" r:id="rId22"/>
    <p:sldId id="310" r:id="rId23"/>
    <p:sldId id="315" r:id="rId24"/>
    <p:sldId id="296" r:id="rId25"/>
    <p:sldId id="305" r:id="rId26"/>
    <p:sldId id="314" r:id="rId27"/>
    <p:sldId id="295" r:id="rId28"/>
    <p:sldId id="294" r:id="rId29"/>
    <p:sldId id="322" r:id="rId30"/>
    <p:sldId id="325" r:id="rId31"/>
    <p:sldId id="307" r:id="rId32"/>
    <p:sldId id="327" r:id="rId33"/>
    <p:sldId id="323" r:id="rId34"/>
    <p:sldId id="316" r:id="rId35"/>
    <p:sldId id="311" r:id="rId36"/>
    <p:sldId id="328" r:id="rId37"/>
    <p:sldId id="330" r:id="rId38"/>
    <p:sldId id="309" r:id="rId39"/>
    <p:sldId id="324" r:id="rId40"/>
    <p:sldId id="321" r:id="rId41"/>
    <p:sldId id="331" r:id="rId42"/>
    <p:sldId id="326" r:id="rId43"/>
    <p:sldId id="312" r:id="rId44"/>
    <p:sldId id="318" r:id="rId45"/>
    <p:sldId id="306" r:id="rId46"/>
    <p:sldId id="329" r:id="rId47"/>
    <p:sldId id="300" r:id="rId4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0" autoAdjust="0"/>
    <p:restoredTop sz="93032" autoAdjust="0"/>
  </p:normalViewPr>
  <p:slideViewPr>
    <p:cSldViewPr snapToGrid="0">
      <p:cViewPr varScale="1">
        <p:scale>
          <a:sx n="139" d="100"/>
          <a:sy n="139" d="100"/>
        </p:scale>
        <p:origin x="136" y="2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3A507E0-C6EA-4F64-9B5B-46F164EEF2EE}" type="datetimeFigureOut">
              <a:rPr lang="en-US" smtClean="0"/>
              <a:t>1/19/2022</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6F79C24-3A63-4827-BED8-57692F55A2D6}" type="slidenum">
              <a:rPr lang="en-US" smtClean="0"/>
              <a:t>‹#›</a:t>
            </a:fld>
            <a:endParaRPr lang="en-US" dirty="0"/>
          </a:p>
        </p:txBody>
      </p:sp>
    </p:spTree>
    <p:extLst>
      <p:ext uri="{BB962C8B-B14F-4D97-AF65-F5344CB8AC3E}">
        <p14:creationId xmlns:p14="http://schemas.microsoft.com/office/powerpoint/2010/main" val="387880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5339-717B-4AA0-8933-11F2125975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98D4FC-E671-402F-B5D8-37FBA4832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24F435-A25D-45F8-9F1A-0DAE6CF8BD0D}"/>
              </a:ext>
            </a:extLst>
          </p:cNvPr>
          <p:cNvSpPr>
            <a:spLocks noGrp="1"/>
          </p:cNvSpPr>
          <p:nvPr>
            <p:ph type="dt" sz="half" idx="10"/>
          </p:nvPr>
        </p:nvSpPr>
        <p:spPr/>
        <p:txBody>
          <a:bodyPr/>
          <a:lstStyle/>
          <a:p>
            <a:fld id="{FB5D7195-9119-4780-A524-3083F1E1775D}" type="datetime1">
              <a:rPr lang="en-US" smtClean="0"/>
              <a:t>1/19/2022</a:t>
            </a:fld>
            <a:endParaRPr lang="en-US" dirty="0"/>
          </a:p>
        </p:txBody>
      </p:sp>
      <p:sp>
        <p:nvSpPr>
          <p:cNvPr id="5" name="Footer Placeholder 4">
            <a:extLst>
              <a:ext uri="{FF2B5EF4-FFF2-40B4-BE49-F238E27FC236}">
                <a16:creationId xmlns:a16="http://schemas.microsoft.com/office/drawing/2014/main" id="{E7F842DF-3F2E-4D4C-AE2B-5C6597957E0D}"/>
              </a:ext>
            </a:extLst>
          </p:cNvPr>
          <p:cNvSpPr>
            <a:spLocks noGrp="1"/>
          </p:cNvSpPr>
          <p:nvPr>
            <p:ph type="ftr" sz="quarter" idx="11"/>
          </p:nvPr>
        </p:nvSpPr>
        <p:spPr/>
        <p:txBody>
          <a:bodyPr/>
          <a:lstStyle/>
          <a:p>
            <a:r>
              <a:rPr lang="en-US"/>
              <a:t>Easy Cabinet Maker</a:t>
            </a:r>
            <a:endParaRPr lang="en-US" dirty="0"/>
          </a:p>
        </p:txBody>
      </p:sp>
      <p:sp>
        <p:nvSpPr>
          <p:cNvPr id="6" name="Slide Number Placeholder 5">
            <a:extLst>
              <a:ext uri="{FF2B5EF4-FFF2-40B4-BE49-F238E27FC236}">
                <a16:creationId xmlns:a16="http://schemas.microsoft.com/office/drawing/2014/main" id="{C83EF590-1F06-43D5-B0BD-AC45A5D01D1C}"/>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64976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2397-E0E8-4BF8-9335-AF8A3376B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817FD9-8A9B-44E7-B914-E0EEC72E8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DA6F92-37B0-4F21-8DD2-633627592238}"/>
              </a:ext>
            </a:extLst>
          </p:cNvPr>
          <p:cNvSpPr>
            <a:spLocks noGrp="1"/>
          </p:cNvSpPr>
          <p:nvPr>
            <p:ph type="dt" sz="half" idx="10"/>
          </p:nvPr>
        </p:nvSpPr>
        <p:spPr/>
        <p:txBody>
          <a:bodyPr/>
          <a:lstStyle/>
          <a:p>
            <a:fld id="{6D48BF9B-1114-41BC-92CA-0564D149D720}" type="datetime1">
              <a:rPr lang="en-US" smtClean="0"/>
              <a:t>1/19/2022</a:t>
            </a:fld>
            <a:endParaRPr lang="en-US" dirty="0"/>
          </a:p>
        </p:txBody>
      </p:sp>
      <p:sp>
        <p:nvSpPr>
          <p:cNvPr id="5" name="Footer Placeholder 4">
            <a:extLst>
              <a:ext uri="{FF2B5EF4-FFF2-40B4-BE49-F238E27FC236}">
                <a16:creationId xmlns:a16="http://schemas.microsoft.com/office/drawing/2014/main" id="{78E0DB0C-604E-4CCA-98CD-4FADC9AF18A7}"/>
              </a:ext>
            </a:extLst>
          </p:cNvPr>
          <p:cNvSpPr>
            <a:spLocks noGrp="1"/>
          </p:cNvSpPr>
          <p:nvPr>
            <p:ph type="ftr" sz="quarter" idx="11"/>
          </p:nvPr>
        </p:nvSpPr>
        <p:spPr/>
        <p:txBody>
          <a:bodyPr/>
          <a:lstStyle/>
          <a:p>
            <a:r>
              <a:rPr lang="en-US"/>
              <a:t>Easy Cabinet Maker</a:t>
            </a:r>
            <a:endParaRPr lang="en-US" dirty="0"/>
          </a:p>
        </p:txBody>
      </p:sp>
      <p:sp>
        <p:nvSpPr>
          <p:cNvPr id="6" name="Slide Number Placeholder 5">
            <a:extLst>
              <a:ext uri="{FF2B5EF4-FFF2-40B4-BE49-F238E27FC236}">
                <a16:creationId xmlns:a16="http://schemas.microsoft.com/office/drawing/2014/main" id="{6280E0FC-4B87-4C9E-89B7-299FF1D9BF3D}"/>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153514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7794D8-520D-428D-A614-AA369E4DE8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A2F423-AC15-4BD0-AB84-A81DE195C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FF3AF-6ADC-4BC9-93DC-307C14488E34}"/>
              </a:ext>
            </a:extLst>
          </p:cNvPr>
          <p:cNvSpPr>
            <a:spLocks noGrp="1"/>
          </p:cNvSpPr>
          <p:nvPr>
            <p:ph type="dt" sz="half" idx="10"/>
          </p:nvPr>
        </p:nvSpPr>
        <p:spPr/>
        <p:txBody>
          <a:bodyPr/>
          <a:lstStyle/>
          <a:p>
            <a:fld id="{D45860E7-D97F-4B6C-9DF6-1AA6730DE341}" type="datetime1">
              <a:rPr lang="en-US" smtClean="0"/>
              <a:t>1/19/2022</a:t>
            </a:fld>
            <a:endParaRPr lang="en-US" dirty="0"/>
          </a:p>
        </p:txBody>
      </p:sp>
      <p:sp>
        <p:nvSpPr>
          <p:cNvPr id="5" name="Footer Placeholder 4">
            <a:extLst>
              <a:ext uri="{FF2B5EF4-FFF2-40B4-BE49-F238E27FC236}">
                <a16:creationId xmlns:a16="http://schemas.microsoft.com/office/drawing/2014/main" id="{4F1B4007-8561-467C-AA08-A884DDC2C814}"/>
              </a:ext>
            </a:extLst>
          </p:cNvPr>
          <p:cNvSpPr>
            <a:spLocks noGrp="1"/>
          </p:cNvSpPr>
          <p:nvPr>
            <p:ph type="ftr" sz="quarter" idx="11"/>
          </p:nvPr>
        </p:nvSpPr>
        <p:spPr/>
        <p:txBody>
          <a:bodyPr/>
          <a:lstStyle/>
          <a:p>
            <a:r>
              <a:rPr lang="en-US"/>
              <a:t>Easy Cabinet Maker</a:t>
            </a:r>
            <a:endParaRPr lang="en-US" dirty="0"/>
          </a:p>
        </p:txBody>
      </p:sp>
      <p:sp>
        <p:nvSpPr>
          <p:cNvPr id="6" name="Slide Number Placeholder 5">
            <a:extLst>
              <a:ext uri="{FF2B5EF4-FFF2-40B4-BE49-F238E27FC236}">
                <a16:creationId xmlns:a16="http://schemas.microsoft.com/office/drawing/2014/main" id="{30929EBA-11E9-44C7-AAFB-B914EB1C2FEF}"/>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260263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F88B-F182-49DD-AA26-FB9063368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04658-7F10-413F-9445-63056A522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D8539-9EE1-489E-B7C2-23144927221C}"/>
              </a:ext>
            </a:extLst>
          </p:cNvPr>
          <p:cNvSpPr>
            <a:spLocks noGrp="1"/>
          </p:cNvSpPr>
          <p:nvPr>
            <p:ph type="dt" sz="half" idx="10"/>
          </p:nvPr>
        </p:nvSpPr>
        <p:spPr/>
        <p:txBody>
          <a:bodyPr/>
          <a:lstStyle/>
          <a:p>
            <a:fld id="{C83A600E-8DAC-4FDE-928F-0A59E28D9679}" type="datetime1">
              <a:rPr lang="en-US" smtClean="0"/>
              <a:t>1/19/2022</a:t>
            </a:fld>
            <a:endParaRPr lang="en-US" dirty="0"/>
          </a:p>
        </p:txBody>
      </p:sp>
      <p:sp>
        <p:nvSpPr>
          <p:cNvPr id="5" name="Footer Placeholder 4">
            <a:extLst>
              <a:ext uri="{FF2B5EF4-FFF2-40B4-BE49-F238E27FC236}">
                <a16:creationId xmlns:a16="http://schemas.microsoft.com/office/drawing/2014/main" id="{46FE538D-780E-42BD-850C-EED83B97557A}"/>
              </a:ext>
            </a:extLst>
          </p:cNvPr>
          <p:cNvSpPr>
            <a:spLocks noGrp="1"/>
          </p:cNvSpPr>
          <p:nvPr>
            <p:ph type="ftr" sz="quarter" idx="11"/>
          </p:nvPr>
        </p:nvSpPr>
        <p:spPr/>
        <p:txBody>
          <a:bodyPr/>
          <a:lstStyle/>
          <a:p>
            <a:r>
              <a:rPr lang="en-US"/>
              <a:t>Easy Cabinet Maker</a:t>
            </a:r>
            <a:endParaRPr lang="en-US" dirty="0"/>
          </a:p>
        </p:txBody>
      </p:sp>
      <p:sp>
        <p:nvSpPr>
          <p:cNvPr id="6" name="Slide Number Placeholder 5">
            <a:extLst>
              <a:ext uri="{FF2B5EF4-FFF2-40B4-BE49-F238E27FC236}">
                <a16:creationId xmlns:a16="http://schemas.microsoft.com/office/drawing/2014/main" id="{317B7A51-8116-4029-BC0C-1E6307880182}"/>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321970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B915-B570-4EFB-B5A3-423C507EF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964E48-61B0-4D38-A35D-3C215834FB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32F813-0C74-45A9-BAEE-B9B730AD72A0}"/>
              </a:ext>
            </a:extLst>
          </p:cNvPr>
          <p:cNvSpPr>
            <a:spLocks noGrp="1"/>
          </p:cNvSpPr>
          <p:nvPr>
            <p:ph type="dt" sz="half" idx="10"/>
          </p:nvPr>
        </p:nvSpPr>
        <p:spPr/>
        <p:txBody>
          <a:bodyPr/>
          <a:lstStyle/>
          <a:p>
            <a:fld id="{6DE1A50F-9A3F-45DF-9B5F-F7726EE49CEA}" type="datetime1">
              <a:rPr lang="en-US" smtClean="0"/>
              <a:t>1/19/2022</a:t>
            </a:fld>
            <a:endParaRPr lang="en-US" dirty="0"/>
          </a:p>
        </p:txBody>
      </p:sp>
      <p:sp>
        <p:nvSpPr>
          <p:cNvPr id="5" name="Footer Placeholder 4">
            <a:extLst>
              <a:ext uri="{FF2B5EF4-FFF2-40B4-BE49-F238E27FC236}">
                <a16:creationId xmlns:a16="http://schemas.microsoft.com/office/drawing/2014/main" id="{6F6BE055-C001-4603-AE86-637C0BD7EFE1}"/>
              </a:ext>
            </a:extLst>
          </p:cNvPr>
          <p:cNvSpPr>
            <a:spLocks noGrp="1"/>
          </p:cNvSpPr>
          <p:nvPr>
            <p:ph type="ftr" sz="quarter" idx="11"/>
          </p:nvPr>
        </p:nvSpPr>
        <p:spPr/>
        <p:txBody>
          <a:bodyPr/>
          <a:lstStyle/>
          <a:p>
            <a:r>
              <a:rPr lang="en-US"/>
              <a:t>Easy Cabinet Maker</a:t>
            </a:r>
            <a:endParaRPr lang="en-US" dirty="0"/>
          </a:p>
        </p:txBody>
      </p:sp>
      <p:sp>
        <p:nvSpPr>
          <p:cNvPr id="6" name="Slide Number Placeholder 5">
            <a:extLst>
              <a:ext uri="{FF2B5EF4-FFF2-40B4-BE49-F238E27FC236}">
                <a16:creationId xmlns:a16="http://schemas.microsoft.com/office/drawing/2014/main" id="{84A8D533-6D68-41F7-A8E7-E3C890295563}"/>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14755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1CE66-7D04-41A8-9D78-C285E0766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0D337E-F614-4476-97EC-2E8F9A85C1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3FF81C-10C5-4897-A926-1CC3C6ECA1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BCAA7-3596-409E-B95A-C66D762D356E}"/>
              </a:ext>
            </a:extLst>
          </p:cNvPr>
          <p:cNvSpPr>
            <a:spLocks noGrp="1"/>
          </p:cNvSpPr>
          <p:nvPr>
            <p:ph type="dt" sz="half" idx="10"/>
          </p:nvPr>
        </p:nvSpPr>
        <p:spPr/>
        <p:txBody>
          <a:bodyPr/>
          <a:lstStyle/>
          <a:p>
            <a:fld id="{3A486541-DB8D-468B-8992-26DA5D49369A}" type="datetime1">
              <a:rPr lang="en-US" smtClean="0"/>
              <a:t>1/19/2022</a:t>
            </a:fld>
            <a:endParaRPr lang="en-US" dirty="0"/>
          </a:p>
        </p:txBody>
      </p:sp>
      <p:sp>
        <p:nvSpPr>
          <p:cNvPr id="6" name="Footer Placeholder 5">
            <a:extLst>
              <a:ext uri="{FF2B5EF4-FFF2-40B4-BE49-F238E27FC236}">
                <a16:creationId xmlns:a16="http://schemas.microsoft.com/office/drawing/2014/main" id="{631EF086-2DB1-40F9-83D9-AE60314A04DD}"/>
              </a:ext>
            </a:extLst>
          </p:cNvPr>
          <p:cNvSpPr>
            <a:spLocks noGrp="1"/>
          </p:cNvSpPr>
          <p:nvPr>
            <p:ph type="ftr" sz="quarter" idx="11"/>
          </p:nvPr>
        </p:nvSpPr>
        <p:spPr/>
        <p:txBody>
          <a:bodyPr/>
          <a:lstStyle/>
          <a:p>
            <a:r>
              <a:rPr lang="en-US"/>
              <a:t>Easy Cabinet Maker</a:t>
            </a:r>
            <a:endParaRPr lang="en-US" dirty="0"/>
          </a:p>
        </p:txBody>
      </p:sp>
      <p:sp>
        <p:nvSpPr>
          <p:cNvPr id="7" name="Slide Number Placeholder 6">
            <a:extLst>
              <a:ext uri="{FF2B5EF4-FFF2-40B4-BE49-F238E27FC236}">
                <a16:creationId xmlns:a16="http://schemas.microsoft.com/office/drawing/2014/main" id="{2DF78E68-9462-430D-B244-C6FEE1E35238}"/>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100754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2A9B-1AE9-4F80-895C-236C212337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41FA32-5A76-4BEB-BA88-EA2528FDE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C044B3-297E-42B3-A95A-F0DC432CC3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A0475B-6CD4-4575-958D-C825BBED6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743A97-233E-4928-AE3C-6AF2554B75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127781-C6E7-4009-8690-5F12D5EDE8B0}"/>
              </a:ext>
            </a:extLst>
          </p:cNvPr>
          <p:cNvSpPr>
            <a:spLocks noGrp="1"/>
          </p:cNvSpPr>
          <p:nvPr>
            <p:ph type="dt" sz="half" idx="10"/>
          </p:nvPr>
        </p:nvSpPr>
        <p:spPr/>
        <p:txBody>
          <a:bodyPr/>
          <a:lstStyle/>
          <a:p>
            <a:fld id="{FC75E196-2D8D-4260-BFEE-137AD4DB4DBD}" type="datetime1">
              <a:rPr lang="en-US" smtClean="0"/>
              <a:t>1/19/2022</a:t>
            </a:fld>
            <a:endParaRPr lang="en-US" dirty="0"/>
          </a:p>
        </p:txBody>
      </p:sp>
      <p:sp>
        <p:nvSpPr>
          <p:cNvPr id="8" name="Footer Placeholder 7">
            <a:extLst>
              <a:ext uri="{FF2B5EF4-FFF2-40B4-BE49-F238E27FC236}">
                <a16:creationId xmlns:a16="http://schemas.microsoft.com/office/drawing/2014/main" id="{15DE1262-40E6-4AE5-B561-5BD006AE816C}"/>
              </a:ext>
            </a:extLst>
          </p:cNvPr>
          <p:cNvSpPr>
            <a:spLocks noGrp="1"/>
          </p:cNvSpPr>
          <p:nvPr>
            <p:ph type="ftr" sz="quarter" idx="11"/>
          </p:nvPr>
        </p:nvSpPr>
        <p:spPr/>
        <p:txBody>
          <a:bodyPr/>
          <a:lstStyle/>
          <a:p>
            <a:r>
              <a:rPr lang="en-US"/>
              <a:t>Easy Cabinet Maker</a:t>
            </a:r>
            <a:endParaRPr lang="en-US" dirty="0"/>
          </a:p>
        </p:txBody>
      </p:sp>
      <p:sp>
        <p:nvSpPr>
          <p:cNvPr id="9" name="Slide Number Placeholder 8">
            <a:extLst>
              <a:ext uri="{FF2B5EF4-FFF2-40B4-BE49-F238E27FC236}">
                <a16:creationId xmlns:a16="http://schemas.microsoft.com/office/drawing/2014/main" id="{47E7B0FE-C3A1-4B2E-99AE-75C28699E533}"/>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71274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2218-3D24-4E70-8909-84DD91D3BB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E78BC-DE92-4D57-90CE-68259890E390}"/>
              </a:ext>
            </a:extLst>
          </p:cNvPr>
          <p:cNvSpPr>
            <a:spLocks noGrp="1"/>
          </p:cNvSpPr>
          <p:nvPr>
            <p:ph type="dt" sz="half" idx="10"/>
          </p:nvPr>
        </p:nvSpPr>
        <p:spPr/>
        <p:txBody>
          <a:bodyPr/>
          <a:lstStyle/>
          <a:p>
            <a:fld id="{A0D409A1-7271-4426-8A2D-24AF8570E9E8}" type="datetime1">
              <a:rPr lang="en-US" smtClean="0"/>
              <a:t>1/19/2022</a:t>
            </a:fld>
            <a:endParaRPr lang="en-US" dirty="0"/>
          </a:p>
        </p:txBody>
      </p:sp>
      <p:sp>
        <p:nvSpPr>
          <p:cNvPr id="4" name="Footer Placeholder 3">
            <a:extLst>
              <a:ext uri="{FF2B5EF4-FFF2-40B4-BE49-F238E27FC236}">
                <a16:creationId xmlns:a16="http://schemas.microsoft.com/office/drawing/2014/main" id="{F864A9C2-E55B-4D7D-A1DE-4676FC70E61B}"/>
              </a:ext>
            </a:extLst>
          </p:cNvPr>
          <p:cNvSpPr>
            <a:spLocks noGrp="1"/>
          </p:cNvSpPr>
          <p:nvPr>
            <p:ph type="ftr" sz="quarter" idx="11"/>
          </p:nvPr>
        </p:nvSpPr>
        <p:spPr/>
        <p:txBody>
          <a:bodyPr/>
          <a:lstStyle/>
          <a:p>
            <a:r>
              <a:rPr lang="en-US"/>
              <a:t>Easy Cabinet Maker</a:t>
            </a:r>
            <a:endParaRPr lang="en-US" dirty="0"/>
          </a:p>
        </p:txBody>
      </p:sp>
      <p:sp>
        <p:nvSpPr>
          <p:cNvPr id="5" name="Slide Number Placeholder 4">
            <a:extLst>
              <a:ext uri="{FF2B5EF4-FFF2-40B4-BE49-F238E27FC236}">
                <a16:creationId xmlns:a16="http://schemas.microsoft.com/office/drawing/2014/main" id="{E3CFD2E3-73D1-438D-BC71-703C7CE28854}"/>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380316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6F334C-1A0D-40B5-8467-EE3775A99D72}"/>
              </a:ext>
            </a:extLst>
          </p:cNvPr>
          <p:cNvSpPr>
            <a:spLocks noGrp="1"/>
          </p:cNvSpPr>
          <p:nvPr>
            <p:ph type="dt" sz="half" idx="10"/>
          </p:nvPr>
        </p:nvSpPr>
        <p:spPr/>
        <p:txBody>
          <a:bodyPr/>
          <a:lstStyle/>
          <a:p>
            <a:fld id="{AF4FB421-BC3D-4EDE-A192-A6101460BE25}" type="datetime1">
              <a:rPr lang="en-US" smtClean="0"/>
              <a:t>1/19/2022</a:t>
            </a:fld>
            <a:endParaRPr lang="en-US" dirty="0"/>
          </a:p>
        </p:txBody>
      </p:sp>
      <p:sp>
        <p:nvSpPr>
          <p:cNvPr id="3" name="Footer Placeholder 2">
            <a:extLst>
              <a:ext uri="{FF2B5EF4-FFF2-40B4-BE49-F238E27FC236}">
                <a16:creationId xmlns:a16="http://schemas.microsoft.com/office/drawing/2014/main" id="{AA357291-DC84-4232-910E-361099B785DE}"/>
              </a:ext>
            </a:extLst>
          </p:cNvPr>
          <p:cNvSpPr>
            <a:spLocks noGrp="1"/>
          </p:cNvSpPr>
          <p:nvPr>
            <p:ph type="ftr" sz="quarter" idx="11"/>
          </p:nvPr>
        </p:nvSpPr>
        <p:spPr/>
        <p:txBody>
          <a:bodyPr/>
          <a:lstStyle/>
          <a:p>
            <a:r>
              <a:rPr lang="en-US"/>
              <a:t>Easy Cabinet Maker</a:t>
            </a:r>
            <a:endParaRPr lang="en-US" dirty="0"/>
          </a:p>
        </p:txBody>
      </p:sp>
      <p:sp>
        <p:nvSpPr>
          <p:cNvPr id="4" name="Slide Number Placeholder 3">
            <a:extLst>
              <a:ext uri="{FF2B5EF4-FFF2-40B4-BE49-F238E27FC236}">
                <a16:creationId xmlns:a16="http://schemas.microsoft.com/office/drawing/2014/main" id="{F82D0A89-84C6-47D9-8F6E-BA12AB5E2616}"/>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167750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1FB57-40E7-4BE7-A17F-37EB3B48F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FE6C6-31B8-45E1-AE44-FD338BBD6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8DB64-A4CD-450D-A364-4CF413408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CEDB8-71A2-4AE3-92D2-9A04E94DF9F3}"/>
              </a:ext>
            </a:extLst>
          </p:cNvPr>
          <p:cNvSpPr>
            <a:spLocks noGrp="1"/>
          </p:cNvSpPr>
          <p:nvPr>
            <p:ph type="dt" sz="half" idx="10"/>
          </p:nvPr>
        </p:nvSpPr>
        <p:spPr/>
        <p:txBody>
          <a:bodyPr/>
          <a:lstStyle/>
          <a:p>
            <a:fld id="{A21B5018-B283-46B4-B01E-5874714D662F}" type="datetime1">
              <a:rPr lang="en-US" smtClean="0"/>
              <a:t>1/19/2022</a:t>
            </a:fld>
            <a:endParaRPr lang="en-US" dirty="0"/>
          </a:p>
        </p:txBody>
      </p:sp>
      <p:sp>
        <p:nvSpPr>
          <p:cNvPr id="6" name="Footer Placeholder 5">
            <a:extLst>
              <a:ext uri="{FF2B5EF4-FFF2-40B4-BE49-F238E27FC236}">
                <a16:creationId xmlns:a16="http://schemas.microsoft.com/office/drawing/2014/main" id="{96AFA4CC-12AF-456A-910A-D7BABB052F22}"/>
              </a:ext>
            </a:extLst>
          </p:cNvPr>
          <p:cNvSpPr>
            <a:spLocks noGrp="1"/>
          </p:cNvSpPr>
          <p:nvPr>
            <p:ph type="ftr" sz="quarter" idx="11"/>
          </p:nvPr>
        </p:nvSpPr>
        <p:spPr/>
        <p:txBody>
          <a:bodyPr/>
          <a:lstStyle/>
          <a:p>
            <a:r>
              <a:rPr lang="en-US"/>
              <a:t>Easy Cabinet Maker</a:t>
            </a:r>
            <a:endParaRPr lang="en-US" dirty="0"/>
          </a:p>
        </p:txBody>
      </p:sp>
      <p:sp>
        <p:nvSpPr>
          <p:cNvPr id="7" name="Slide Number Placeholder 6">
            <a:extLst>
              <a:ext uri="{FF2B5EF4-FFF2-40B4-BE49-F238E27FC236}">
                <a16:creationId xmlns:a16="http://schemas.microsoft.com/office/drawing/2014/main" id="{2EBDA9EE-DDD3-455A-984C-DF3AA633F146}"/>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4209030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78B2-80B1-437D-9BEF-AD1BD3C7C8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BD93EC-DC61-437D-BDED-C0F6B81487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9E6C6A-D30F-4024-A8BD-6518865E4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ED7BF6-F0AD-4CDB-BE3D-CC8311C14D0C}"/>
              </a:ext>
            </a:extLst>
          </p:cNvPr>
          <p:cNvSpPr>
            <a:spLocks noGrp="1"/>
          </p:cNvSpPr>
          <p:nvPr>
            <p:ph type="dt" sz="half" idx="10"/>
          </p:nvPr>
        </p:nvSpPr>
        <p:spPr/>
        <p:txBody>
          <a:bodyPr/>
          <a:lstStyle/>
          <a:p>
            <a:fld id="{3BC099E1-C667-4C53-B9CB-8728C735E9B7}" type="datetime1">
              <a:rPr lang="en-US" smtClean="0"/>
              <a:t>1/19/2022</a:t>
            </a:fld>
            <a:endParaRPr lang="en-US" dirty="0"/>
          </a:p>
        </p:txBody>
      </p:sp>
      <p:sp>
        <p:nvSpPr>
          <p:cNvPr id="6" name="Footer Placeholder 5">
            <a:extLst>
              <a:ext uri="{FF2B5EF4-FFF2-40B4-BE49-F238E27FC236}">
                <a16:creationId xmlns:a16="http://schemas.microsoft.com/office/drawing/2014/main" id="{FB66B55D-49A8-4E6A-9DAB-96AA9D8EF8D6}"/>
              </a:ext>
            </a:extLst>
          </p:cNvPr>
          <p:cNvSpPr>
            <a:spLocks noGrp="1"/>
          </p:cNvSpPr>
          <p:nvPr>
            <p:ph type="ftr" sz="quarter" idx="11"/>
          </p:nvPr>
        </p:nvSpPr>
        <p:spPr/>
        <p:txBody>
          <a:bodyPr/>
          <a:lstStyle/>
          <a:p>
            <a:r>
              <a:rPr lang="en-US"/>
              <a:t>Easy Cabinet Maker</a:t>
            </a:r>
            <a:endParaRPr lang="en-US" dirty="0"/>
          </a:p>
        </p:txBody>
      </p:sp>
      <p:sp>
        <p:nvSpPr>
          <p:cNvPr id="7" name="Slide Number Placeholder 6">
            <a:extLst>
              <a:ext uri="{FF2B5EF4-FFF2-40B4-BE49-F238E27FC236}">
                <a16:creationId xmlns:a16="http://schemas.microsoft.com/office/drawing/2014/main" id="{B6F2F67A-6360-46EA-9192-E37CA8F1E504}"/>
              </a:ext>
            </a:extLst>
          </p:cNvPr>
          <p:cNvSpPr>
            <a:spLocks noGrp="1"/>
          </p:cNvSpPr>
          <p:nvPr>
            <p:ph type="sldNum" sz="quarter" idx="12"/>
          </p:nvPr>
        </p:nvSpPr>
        <p:spPr/>
        <p:txBody>
          <a:bodyPr/>
          <a:lstStyle/>
          <a:p>
            <a:fld id="{7C986B70-C399-481B-8E1B-1D91C2195225}" type="slidenum">
              <a:rPr lang="en-US" smtClean="0"/>
              <a:t>‹#›</a:t>
            </a:fld>
            <a:endParaRPr lang="en-US" dirty="0"/>
          </a:p>
        </p:txBody>
      </p:sp>
    </p:spTree>
    <p:extLst>
      <p:ext uri="{BB962C8B-B14F-4D97-AF65-F5344CB8AC3E}">
        <p14:creationId xmlns:p14="http://schemas.microsoft.com/office/powerpoint/2010/main" val="397078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49E8A-58DA-4DF1-9650-ED769C6D0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7E11F7-ED50-4F6B-B402-9AE8A0DB4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5917F-ADD3-4CCD-BD21-65720F89B2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F0DB72-3581-4DC7-AB46-B1B930AA297D}" type="datetime1">
              <a:rPr lang="en-US" smtClean="0"/>
              <a:t>1/19/2022</a:t>
            </a:fld>
            <a:endParaRPr lang="en-US" dirty="0"/>
          </a:p>
        </p:txBody>
      </p:sp>
      <p:sp>
        <p:nvSpPr>
          <p:cNvPr id="5" name="Footer Placeholder 4">
            <a:extLst>
              <a:ext uri="{FF2B5EF4-FFF2-40B4-BE49-F238E27FC236}">
                <a16:creationId xmlns:a16="http://schemas.microsoft.com/office/drawing/2014/main" id="{394E366C-AE8C-420B-B8CB-1AE1A70C4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Easy Cabinet Maker</a:t>
            </a:r>
            <a:endParaRPr lang="en-US" dirty="0"/>
          </a:p>
        </p:txBody>
      </p:sp>
      <p:sp>
        <p:nvSpPr>
          <p:cNvPr id="6" name="Slide Number Placeholder 5">
            <a:extLst>
              <a:ext uri="{FF2B5EF4-FFF2-40B4-BE49-F238E27FC236}">
                <a16:creationId xmlns:a16="http://schemas.microsoft.com/office/drawing/2014/main" id="{887D724E-3ECE-4D36-9009-3AC91B7315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86B70-C399-481B-8E1B-1D91C2195225}" type="slidenum">
              <a:rPr lang="en-US" smtClean="0"/>
              <a:t>‹#›</a:t>
            </a:fld>
            <a:endParaRPr lang="en-US" dirty="0"/>
          </a:p>
        </p:txBody>
      </p:sp>
    </p:spTree>
    <p:extLst>
      <p:ext uri="{BB962C8B-B14F-4D97-AF65-F5344CB8AC3E}">
        <p14:creationId xmlns:p14="http://schemas.microsoft.com/office/powerpoint/2010/main" val="344786743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2.wdp"/><Relationship Id="rId9"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5.wdp"/><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5.png"/><Relationship Id="rId7"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5.png"/><Relationship Id="rId4" Type="http://schemas.openxmlformats.org/officeDocument/2006/relationships/image" Target="../media/image47.png"/><Relationship Id="rId9"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6.pn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67.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5.wdp"/><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E9521-F188-41C1-86D3-677CD2A0F7F1}"/>
              </a:ext>
            </a:extLst>
          </p:cNvPr>
          <p:cNvSpPr>
            <a:spLocks noGrp="1"/>
          </p:cNvSpPr>
          <p:nvPr>
            <p:ph type="ctrTitle"/>
          </p:nvPr>
        </p:nvSpPr>
        <p:spPr/>
        <p:txBody>
          <a:bodyPr/>
          <a:lstStyle/>
          <a:p>
            <a:r>
              <a:rPr lang="en-US" dirty="0"/>
              <a:t>Easy Cabinet Maker</a:t>
            </a:r>
          </a:p>
        </p:txBody>
      </p:sp>
      <p:sp>
        <p:nvSpPr>
          <p:cNvPr id="7" name="Subtitle 6">
            <a:extLst>
              <a:ext uri="{FF2B5EF4-FFF2-40B4-BE49-F238E27FC236}">
                <a16:creationId xmlns:a16="http://schemas.microsoft.com/office/drawing/2014/main" id="{5932F1AE-9B49-4081-A111-61ABCC0365B4}"/>
              </a:ext>
            </a:extLst>
          </p:cNvPr>
          <p:cNvSpPr>
            <a:spLocks noGrp="1"/>
          </p:cNvSpPr>
          <p:nvPr>
            <p:ph type="subTitle" idx="1"/>
          </p:nvPr>
        </p:nvSpPr>
        <p:spPr/>
        <p:txBody>
          <a:bodyPr/>
          <a:lstStyle/>
          <a:p>
            <a:r>
              <a:rPr lang="en-US" dirty="0"/>
              <a:t>Version 13.5</a:t>
            </a:r>
          </a:p>
        </p:txBody>
      </p:sp>
      <p:sp>
        <p:nvSpPr>
          <p:cNvPr id="8" name="Footer Placeholder 7">
            <a:extLst>
              <a:ext uri="{FF2B5EF4-FFF2-40B4-BE49-F238E27FC236}">
                <a16:creationId xmlns:a16="http://schemas.microsoft.com/office/drawing/2014/main" id="{5088142F-ACDC-4631-A8F9-FEB5FC11100A}"/>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BA2DBDBF-2B04-40DF-96CF-CEDB05EDD80D}"/>
              </a:ext>
            </a:extLst>
          </p:cNvPr>
          <p:cNvSpPr>
            <a:spLocks noGrp="1"/>
          </p:cNvSpPr>
          <p:nvPr>
            <p:ph type="sldNum" sz="quarter" idx="12"/>
          </p:nvPr>
        </p:nvSpPr>
        <p:spPr/>
        <p:txBody>
          <a:bodyPr/>
          <a:lstStyle/>
          <a:p>
            <a:fld id="{7C986B70-C399-481B-8E1B-1D91C2195225}" type="slidenum">
              <a:rPr lang="en-US" smtClean="0"/>
              <a:t>1</a:t>
            </a:fld>
            <a:endParaRPr lang="en-US" dirty="0"/>
          </a:p>
        </p:txBody>
      </p:sp>
    </p:spTree>
    <p:extLst>
      <p:ext uri="{BB962C8B-B14F-4D97-AF65-F5344CB8AC3E}">
        <p14:creationId xmlns:p14="http://schemas.microsoft.com/office/powerpoint/2010/main" val="774287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with medium confidence">
            <a:extLst>
              <a:ext uri="{FF2B5EF4-FFF2-40B4-BE49-F238E27FC236}">
                <a16:creationId xmlns:a16="http://schemas.microsoft.com/office/drawing/2014/main" id="{7803F15F-D3D4-4638-839C-3CFF305F4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368" y="1518434"/>
            <a:ext cx="5357263" cy="39431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Part Selection Menu</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10</a:t>
            </a:fld>
            <a:endParaRPr lang="en-US" dirty="0"/>
          </a:p>
        </p:txBody>
      </p:sp>
      <p:sp>
        <p:nvSpPr>
          <p:cNvPr id="8" name="Speech Bubble: Rectangle 7">
            <a:extLst>
              <a:ext uri="{FF2B5EF4-FFF2-40B4-BE49-F238E27FC236}">
                <a16:creationId xmlns:a16="http://schemas.microsoft.com/office/drawing/2014/main" id="{C10751FA-B174-47DA-9A15-8C9B7EA7E57C}"/>
              </a:ext>
            </a:extLst>
          </p:cNvPr>
          <p:cNvSpPr/>
          <p:nvPr/>
        </p:nvSpPr>
        <p:spPr>
          <a:xfrm>
            <a:off x="948111" y="1918906"/>
            <a:ext cx="1950027" cy="1018129"/>
          </a:xfrm>
          <a:prstGeom prst="wedgeRectCallout">
            <a:avLst>
              <a:gd name="adj1" fmla="val 97534"/>
              <a:gd name="adj2" fmla="val 381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Select which parts to be displayed on the drawing</a:t>
            </a:r>
            <a:endParaRPr lang="en-US" sz="1600" dirty="0"/>
          </a:p>
        </p:txBody>
      </p:sp>
    </p:spTree>
    <p:extLst>
      <p:ext uri="{BB962C8B-B14F-4D97-AF65-F5344CB8AC3E}">
        <p14:creationId xmlns:p14="http://schemas.microsoft.com/office/powerpoint/2010/main" val="159812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6D6B641F-2036-4237-8666-E822B58C5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01" y="1803514"/>
            <a:ext cx="8260229" cy="407083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C103C12C-459F-49B3-8BB7-6BDF6E4240D6}"/>
              </a:ext>
            </a:extLst>
          </p:cNvPr>
          <p:cNvSpPr/>
          <p:nvPr/>
        </p:nvSpPr>
        <p:spPr>
          <a:xfrm>
            <a:off x="1920240" y="2578608"/>
            <a:ext cx="4032504" cy="3131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Slide Mount Menu</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a:xfrm>
            <a:off x="9261377" y="5969000"/>
            <a:ext cx="542697" cy="279400"/>
          </a:xfrm>
        </p:spPr>
        <p:txBody>
          <a:bodyPr/>
          <a:lstStyle/>
          <a:p>
            <a:fld id="{7C986B70-C399-481B-8E1B-1D91C2195225}" type="slidenum">
              <a:rPr lang="en-US" smtClean="0"/>
              <a:t>11</a:t>
            </a:fld>
            <a:endParaRPr lang="en-US" dirty="0"/>
          </a:p>
        </p:txBody>
      </p:sp>
      <p:sp>
        <p:nvSpPr>
          <p:cNvPr id="8" name="Speech Bubble: Rectangle 7">
            <a:extLst>
              <a:ext uri="{FF2B5EF4-FFF2-40B4-BE49-F238E27FC236}">
                <a16:creationId xmlns:a16="http://schemas.microsoft.com/office/drawing/2014/main" id="{2959B427-810A-4966-9093-7DB34B35E2CD}"/>
              </a:ext>
            </a:extLst>
          </p:cNvPr>
          <p:cNvSpPr/>
          <p:nvPr/>
        </p:nvSpPr>
        <p:spPr>
          <a:xfrm>
            <a:off x="690064" y="2081749"/>
            <a:ext cx="944773" cy="902916"/>
          </a:xfrm>
          <a:prstGeom prst="wedgeRectCallout">
            <a:avLst>
              <a:gd name="adj1" fmla="val 74697"/>
              <a:gd name="adj2" fmla="val -17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Drawer Slide Name</a:t>
            </a:r>
            <a:endParaRPr lang="en-US" sz="1600" dirty="0"/>
          </a:p>
        </p:txBody>
      </p:sp>
      <p:sp>
        <p:nvSpPr>
          <p:cNvPr id="9" name="Speech Bubble: Rectangle 8">
            <a:extLst>
              <a:ext uri="{FF2B5EF4-FFF2-40B4-BE49-F238E27FC236}">
                <a16:creationId xmlns:a16="http://schemas.microsoft.com/office/drawing/2014/main" id="{3BCF08E8-04EF-405C-A337-CC7D0F6499FE}"/>
              </a:ext>
            </a:extLst>
          </p:cNvPr>
          <p:cNvSpPr/>
          <p:nvPr/>
        </p:nvSpPr>
        <p:spPr>
          <a:xfrm>
            <a:off x="2293239" y="1069296"/>
            <a:ext cx="1534580" cy="489284"/>
          </a:xfrm>
          <a:prstGeom prst="wedgeRectCallout">
            <a:avLst>
              <a:gd name="adj1" fmla="val 64452"/>
              <a:gd name="adj2" fmla="val 188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Select Different Drawer Slide</a:t>
            </a:r>
            <a:endParaRPr lang="en-US" sz="1600" dirty="0"/>
          </a:p>
        </p:txBody>
      </p:sp>
      <p:sp>
        <p:nvSpPr>
          <p:cNvPr id="15" name="Speech Bubble: Rectangle 14">
            <a:extLst>
              <a:ext uri="{FF2B5EF4-FFF2-40B4-BE49-F238E27FC236}">
                <a16:creationId xmlns:a16="http://schemas.microsoft.com/office/drawing/2014/main" id="{0969F9AE-668B-4095-B97B-DA719341D5C3}"/>
              </a:ext>
            </a:extLst>
          </p:cNvPr>
          <p:cNvSpPr/>
          <p:nvPr/>
        </p:nvSpPr>
        <p:spPr>
          <a:xfrm>
            <a:off x="4165276" y="1069296"/>
            <a:ext cx="1534580" cy="489284"/>
          </a:xfrm>
          <a:prstGeom prst="wedgeRectCallout">
            <a:avLst>
              <a:gd name="adj1" fmla="val 64452"/>
              <a:gd name="adj2" fmla="val 188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Add New Drawer Slide</a:t>
            </a:r>
            <a:endParaRPr lang="en-US" sz="1600" dirty="0"/>
          </a:p>
        </p:txBody>
      </p:sp>
      <p:sp>
        <p:nvSpPr>
          <p:cNvPr id="16" name="Speech Bubble: Rectangle 15">
            <a:extLst>
              <a:ext uri="{FF2B5EF4-FFF2-40B4-BE49-F238E27FC236}">
                <a16:creationId xmlns:a16="http://schemas.microsoft.com/office/drawing/2014/main" id="{E83BDB42-880F-4C0E-9A9A-3A5FB71BCDDE}"/>
              </a:ext>
            </a:extLst>
          </p:cNvPr>
          <p:cNvSpPr/>
          <p:nvPr/>
        </p:nvSpPr>
        <p:spPr>
          <a:xfrm>
            <a:off x="5833759" y="1060003"/>
            <a:ext cx="1534580" cy="489284"/>
          </a:xfrm>
          <a:prstGeom prst="wedgeRectCallout">
            <a:avLst>
              <a:gd name="adj1" fmla="val 64452"/>
              <a:gd name="adj2" fmla="val 188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Edit the Rear Mount Data</a:t>
            </a:r>
            <a:endParaRPr lang="en-US" sz="1600" dirty="0"/>
          </a:p>
        </p:txBody>
      </p:sp>
      <p:sp>
        <p:nvSpPr>
          <p:cNvPr id="17" name="Speech Bubble: Rectangle 16">
            <a:extLst>
              <a:ext uri="{FF2B5EF4-FFF2-40B4-BE49-F238E27FC236}">
                <a16:creationId xmlns:a16="http://schemas.microsoft.com/office/drawing/2014/main" id="{3042BCEC-81D8-402F-BAAA-5D77FA0C86BC}"/>
              </a:ext>
            </a:extLst>
          </p:cNvPr>
          <p:cNvSpPr/>
          <p:nvPr/>
        </p:nvSpPr>
        <p:spPr>
          <a:xfrm>
            <a:off x="7557952" y="1060003"/>
            <a:ext cx="1534580" cy="489284"/>
          </a:xfrm>
          <a:prstGeom prst="wedgeRectCallout">
            <a:avLst>
              <a:gd name="adj1" fmla="val 64452"/>
              <a:gd name="adj2" fmla="val 188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Delete Current Drawer Slide</a:t>
            </a:r>
            <a:endParaRPr lang="en-US" sz="1600" dirty="0"/>
          </a:p>
        </p:txBody>
      </p:sp>
      <p:sp>
        <p:nvSpPr>
          <p:cNvPr id="13" name="Speech Bubble: Rectangle 12">
            <a:extLst>
              <a:ext uri="{FF2B5EF4-FFF2-40B4-BE49-F238E27FC236}">
                <a16:creationId xmlns:a16="http://schemas.microsoft.com/office/drawing/2014/main" id="{079005D7-96D5-4F88-9C7A-D86585051AFF}"/>
              </a:ext>
            </a:extLst>
          </p:cNvPr>
          <p:cNvSpPr/>
          <p:nvPr/>
        </p:nvSpPr>
        <p:spPr>
          <a:xfrm>
            <a:off x="10245291" y="3966716"/>
            <a:ext cx="1261898" cy="593409"/>
          </a:xfrm>
          <a:prstGeom prst="wedgeRectCallout">
            <a:avLst>
              <a:gd name="adj1" fmla="val -79845"/>
              <a:gd name="adj2" fmla="val -147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Up to  6 pilot holes</a:t>
            </a:r>
            <a:endParaRPr lang="en-US" sz="1600" dirty="0"/>
          </a:p>
        </p:txBody>
      </p:sp>
      <p:pic>
        <p:nvPicPr>
          <p:cNvPr id="6" name="Picture 5" descr="Diagram, engineering drawing&#10;&#10;Description automatically generated">
            <a:extLst>
              <a:ext uri="{FF2B5EF4-FFF2-40B4-BE49-F238E27FC236}">
                <a16:creationId xmlns:a16="http://schemas.microsoft.com/office/drawing/2014/main" id="{3CAA1FAD-875A-4B1D-AD1F-F06388A82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902" y="2582286"/>
            <a:ext cx="3242336" cy="3141858"/>
          </a:xfrm>
          <a:prstGeom prst="rect">
            <a:avLst/>
          </a:prstGeom>
        </p:spPr>
      </p:pic>
    </p:spTree>
    <p:extLst>
      <p:ext uri="{BB962C8B-B14F-4D97-AF65-F5344CB8AC3E}">
        <p14:creationId xmlns:p14="http://schemas.microsoft.com/office/powerpoint/2010/main" val="38054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imeline&#10;&#10;Description automatically generated">
            <a:extLst>
              <a:ext uri="{FF2B5EF4-FFF2-40B4-BE49-F238E27FC236}">
                <a16:creationId xmlns:a16="http://schemas.microsoft.com/office/drawing/2014/main" id="{EFA49A8B-6DD2-46A5-8291-2F269FAC2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129" y="2512569"/>
            <a:ext cx="4919428" cy="1539271"/>
          </a:xfrm>
          <a:prstGeom prst="rect">
            <a:avLst/>
          </a:prstGeom>
          <a:ln>
            <a:noFill/>
          </a:ln>
          <a:effectLst>
            <a:outerShdw blurRad="292100" dist="139700" dir="2700000" algn="tl" rotWithShape="0">
              <a:srgbClr val="333333">
                <a:alpha val="65000"/>
              </a:srgbClr>
            </a:outerShdw>
          </a:effectLst>
        </p:spPr>
      </p:pic>
      <p:pic>
        <p:nvPicPr>
          <p:cNvPr id="7" name="Picture 6" descr="Timeline&#10;&#10;Description automatically generated with medium confidence">
            <a:extLst>
              <a:ext uri="{FF2B5EF4-FFF2-40B4-BE49-F238E27FC236}">
                <a16:creationId xmlns:a16="http://schemas.microsoft.com/office/drawing/2014/main" id="{077B3A45-6371-4C10-BBDC-B9CE34D4E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460" y="2540444"/>
            <a:ext cx="3974048" cy="155142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Drawer Slide Setup</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12</a:t>
            </a:fld>
            <a:endParaRPr lang="en-US" dirty="0"/>
          </a:p>
        </p:txBody>
      </p:sp>
      <p:sp>
        <p:nvSpPr>
          <p:cNvPr id="9" name="Speech Bubble: Rectangle 8">
            <a:extLst>
              <a:ext uri="{FF2B5EF4-FFF2-40B4-BE49-F238E27FC236}">
                <a16:creationId xmlns:a16="http://schemas.microsoft.com/office/drawing/2014/main" id="{3BCF08E8-04EF-405C-A337-CC7D0F6499FE}"/>
              </a:ext>
            </a:extLst>
          </p:cNvPr>
          <p:cNvSpPr/>
          <p:nvPr/>
        </p:nvSpPr>
        <p:spPr>
          <a:xfrm>
            <a:off x="1602286" y="1830072"/>
            <a:ext cx="2905706" cy="339623"/>
          </a:xfrm>
          <a:prstGeom prst="wedgeRectCallout">
            <a:avLst>
              <a:gd name="adj1" fmla="val 27433"/>
              <a:gd name="adj2" fmla="val 317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Select a Different Drawer Slide</a:t>
            </a:r>
            <a:endParaRPr lang="en-US" sz="1600" dirty="0"/>
          </a:p>
        </p:txBody>
      </p:sp>
      <p:sp>
        <p:nvSpPr>
          <p:cNvPr id="15" name="Speech Bubble: Rectangle 14">
            <a:extLst>
              <a:ext uri="{FF2B5EF4-FFF2-40B4-BE49-F238E27FC236}">
                <a16:creationId xmlns:a16="http://schemas.microsoft.com/office/drawing/2014/main" id="{0969F9AE-668B-4095-B97B-DA719341D5C3}"/>
              </a:ext>
            </a:extLst>
          </p:cNvPr>
          <p:cNvSpPr/>
          <p:nvPr/>
        </p:nvSpPr>
        <p:spPr>
          <a:xfrm>
            <a:off x="4648926" y="1201751"/>
            <a:ext cx="1534580" cy="489284"/>
          </a:xfrm>
          <a:prstGeom prst="wedgeRectCallout">
            <a:avLst>
              <a:gd name="adj1" fmla="val 43300"/>
              <a:gd name="adj2" fmla="val 324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Enter Manufacturer</a:t>
            </a:r>
            <a:endParaRPr lang="en-US" sz="1600" dirty="0"/>
          </a:p>
        </p:txBody>
      </p:sp>
      <p:cxnSp>
        <p:nvCxnSpPr>
          <p:cNvPr id="18" name="Straight Connector 17">
            <a:extLst>
              <a:ext uri="{FF2B5EF4-FFF2-40B4-BE49-F238E27FC236}">
                <a16:creationId xmlns:a16="http://schemas.microsoft.com/office/drawing/2014/main" id="{0B569FED-C68D-434F-91AA-A62975DEA6A1}"/>
              </a:ext>
            </a:extLst>
          </p:cNvPr>
          <p:cNvCxnSpPr>
            <a:cxnSpLocks/>
          </p:cNvCxnSpPr>
          <p:nvPr/>
        </p:nvCxnSpPr>
        <p:spPr>
          <a:xfrm>
            <a:off x="5689427" y="2415852"/>
            <a:ext cx="0" cy="3446598"/>
          </a:xfrm>
          <a:prstGeom prst="line">
            <a:avLst/>
          </a:prstGeom>
        </p:spPr>
        <p:style>
          <a:lnRef idx="2">
            <a:schemeClr val="accent1"/>
          </a:lnRef>
          <a:fillRef idx="0">
            <a:schemeClr val="accent1"/>
          </a:fillRef>
          <a:effectRef idx="1">
            <a:schemeClr val="accent1"/>
          </a:effectRef>
          <a:fontRef idx="minor">
            <a:schemeClr val="tx1"/>
          </a:fontRef>
        </p:style>
      </p:cxnSp>
      <p:sp>
        <p:nvSpPr>
          <p:cNvPr id="10" name="Speech Bubble: Rectangle 9">
            <a:extLst>
              <a:ext uri="{FF2B5EF4-FFF2-40B4-BE49-F238E27FC236}">
                <a16:creationId xmlns:a16="http://schemas.microsoft.com/office/drawing/2014/main" id="{6501BEEC-9A24-4BBA-BB69-4F98CB193E55}"/>
              </a:ext>
            </a:extLst>
          </p:cNvPr>
          <p:cNvSpPr/>
          <p:nvPr/>
        </p:nvSpPr>
        <p:spPr>
          <a:xfrm>
            <a:off x="6435779" y="914520"/>
            <a:ext cx="1492980" cy="831050"/>
          </a:xfrm>
          <a:prstGeom prst="wedgeRectCallout">
            <a:avLst>
              <a:gd name="adj1" fmla="val 28983"/>
              <a:gd name="adj2" fmla="val 2021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Enter Manufacturer Part Number</a:t>
            </a:r>
            <a:endParaRPr lang="en-US" sz="1600" dirty="0"/>
          </a:p>
        </p:txBody>
      </p:sp>
      <p:sp>
        <p:nvSpPr>
          <p:cNvPr id="11" name="Speech Bubble: Rectangle 10">
            <a:extLst>
              <a:ext uri="{FF2B5EF4-FFF2-40B4-BE49-F238E27FC236}">
                <a16:creationId xmlns:a16="http://schemas.microsoft.com/office/drawing/2014/main" id="{37CA62FA-85C4-4373-90D1-65E1E4DB5EFE}"/>
              </a:ext>
            </a:extLst>
          </p:cNvPr>
          <p:cNvSpPr/>
          <p:nvPr/>
        </p:nvSpPr>
        <p:spPr>
          <a:xfrm>
            <a:off x="7989467" y="1207324"/>
            <a:ext cx="1190159" cy="538245"/>
          </a:xfrm>
          <a:prstGeom prst="wedgeRectCallout">
            <a:avLst>
              <a:gd name="adj1" fmla="val 9685"/>
              <a:gd name="adj2" fmla="val 287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Enter Slide Length</a:t>
            </a:r>
            <a:endParaRPr lang="en-US" sz="1600" dirty="0"/>
          </a:p>
        </p:txBody>
      </p:sp>
      <p:sp>
        <p:nvSpPr>
          <p:cNvPr id="13" name="Speech Bubble: Rectangle 12">
            <a:extLst>
              <a:ext uri="{FF2B5EF4-FFF2-40B4-BE49-F238E27FC236}">
                <a16:creationId xmlns:a16="http://schemas.microsoft.com/office/drawing/2014/main" id="{8EA48FA7-EA75-46A0-B5EB-8AD7247B3C60}"/>
              </a:ext>
            </a:extLst>
          </p:cNvPr>
          <p:cNvSpPr/>
          <p:nvPr/>
        </p:nvSpPr>
        <p:spPr>
          <a:xfrm>
            <a:off x="9373590" y="1029195"/>
            <a:ext cx="2020849" cy="716373"/>
          </a:xfrm>
          <a:prstGeom prst="wedgeRectCallout">
            <a:avLst>
              <a:gd name="adj1" fmla="val 3331"/>
              <a:gd name="adj2" fmla="val 2403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Enter Rear Mount Part Number for this Slide Model</a:t>
            </a:r>
            <a:endParaRPr lang="en-US" sz="1600" dirty="0"/>
          </a:p>
        </p:txBody>
      </p:sp>
      <p:sp>
        <p:nvSpPr>
          <p:cNvPr id="14" name="Speech Bubble: Rectangle 13">
            <a:extLst>
              <a:ext uri="{FF2B5EF4-FFF2-40B4-BE49-F238E27FC236}">
                <a16:creationId xmlns:a16="http://schemas.microsoft.com/office/drawing/2014/main" id="{A015FC99-865C-4152-BC5A-0C722F1FA170}"/>
              </a:ext>
            </a:extLst>
          </p:cNvPr>
          <p:cNvSpPr/>
          <p:nvPr/>
        </p:nvSpPr>
        <p:spPr>
          <a:xfrm>
            <a:off x="5861428" y="4168217"/>
            <a:ext cx="2504415" cy="279400"/>
          </a:xfrm>
          <a:prstGeom prst="wedgeRectCallout">
            <a:avLst>
              <a:gd name="adj1" fmla="val 48736"/>
              <a:gd name="adj2" fmla="val -1543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These are Required Values </a:t>
            </a:r>
            <a:endParaRPr lang="en-US" sz="1600" dirty="0"/>
          </a:p>
        </p:txBody>
      </p:sp>
      <p:sp>
        <p:nvSpPr>
          <p:cNvPr id="3" name="Right Brace 2">
            <a:extLst>
              <a:ext uri="{FF2B5EF4-FFF2-40B4-BE49-F238E27FC236}">
                <a16:creationId xmlns:a16="http://schemas.microsoft.com/office/drawing/2014/main" id="{C4C53ACB-35F7-438A-BBF2-AC9E36BAE394}"/>
              </a:ext>
            </a:extLst>
          </p:cNvPr>
          <p:cNvSpPr/>
          <p:nvPr/>
        </p:nvSpPr>
        <p:spPr>
          <a:xfrm rot="5400000">
            <a:off x="8147264" y="1429160"/>
            <a:ext cx="414988" cy="4540982"/>
          </a:xfrm>
          <a:prstGeom prst="rightBrace">
            <a:avLst>
              <a:gd name="adj1" fmla="val 8333"/>
              <a:gd name="adj2" fmla="val 50087"/>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16" name="Speech Bubble: Rectangle 15">
            <a:extLst>
              <a:ext uri="{FF2B5EF4-FFF2-40B4-BE49-F238E27FC236}">
                <a16:creationId xmlns:a16="http://schemas.microsoft.com/office/drawing/2014/main" id="{98793A95-1500-4455-AAF0-B77E8703BE5B}"/>
              </a:ext>
            </a:extLst>
          </p:cNvPr>
          <p:cNvSpPr/>
          <p:nvPr/>
        </p:nvSpPr>
        <p:spPr>
          <a:xfrm>
            <a:off x="1442168" y="5377409"/>
            <a:ext cx="3934504"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Selecting Drawer Slide</a:t>
            </a:r>
            <a:endParaRPr lang="en-US" sz="1600" dirty="0"/>
          </a:p>
        </p:txBody>
      </p:sp>
      <p:sp>
        <p:nvSpPr>
          <p:cNvPr id="17" name="Speech Bubble: Rectangle 16">
            <a:extLst>
              <a:ext uri="{FF2B5EF4-FFF2-40B4-BE49-F238E27FC236}">
                <a16:creationId xmlns:a16="http://schemas.microsoft.com/office/drawing/2014/main" id="{1E1CEBC3-BF5B-4F66-82F9-2998CE0A329D}"/>
              </a:ext>
            </a:extLst>
          </p:cNvPr>
          <p:cNvSpPr/>
          <p:nvPr/>
        </p:nvSpPr>
        <p:spPr>
          <a:xfrm>
            <a:off x="5851599" y="5377409"/>
            <a:ext cx="4973958"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Adding a New Drawer Slide to the Library</a:t>
            </a:r>
            <a:endParaRPr lang="en-US" sz="1600" dirty="0"/>
          </a:p>
        </p:txBody>
      </p:sp>
      <p:sp>
        <p:nvSpPr>
          <p:cNvPr id="6" name="TextBox 5">
            <a:extLst>
              <a:ext uri="{FF2B5EF4-FFF2-40B4-BE49-F238E27FC236}">
                <a16:creationId xmlns:a16="http://schemas.microsoft.com/office/drawing/2014/main" id="{AEDA8ECE-45D9-4019-9D1B-3E1B4803C079}"/>
              </a:ext>
            </a:extLst>
          </p:cNvPr>
          <p:cNvSpPr txBox="1"/>
          <p:nvPr/>
        </p:nvSpPr>
        <p:spPr>
          <a:xfrm>
            <a:off x="5980176" y="4585716"/>
            <a:ext cx="5120640" cy="646331"/>
          </a:xfrm>
          <a:prstGeom prst="rect">
            <a:avLst/>
          </a:prstGeom>
          <a:noFill/>
        </p:spPr>
        <p:txBody>
          <a:bodyPr wrap="square" rtlCol="0">
            <a:spAutoFit/>
          </a:bodyPr>
          <a:lstStyle/>
          <a:p>
            <a:r>
              <a:rPr lang="en-US" dirty="0"/>
              <a:t>After adding the Drawer Identification, you will add the dimensional values for both Side and Rear Mount</a:t>
            </a:r>
          </a:p>
        </p:txBody>
      </p:sp>
    </p:spTree>
    <p:extLst>
      <p:ext uri="{BB962C8B-B14F-4D97-AF65-F5344CB8AC3E}">
        <p14:creationId xmlns:p14="http://schemas.microsoft.com/office/powerpoint/2010/main" val="53045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Rear Drawer Slide Mount Menu</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13</a:t>
            </a:fld>
            <a:endParaRPr lang="en-US" dirty="0"/>
          </a:p>
        </p:txBody>
      </p:sp>
      <p:pic>
        <p:nvPicPr>
          <p:cNvPr id="7" name="Picture 6" descr="Diagram&#10;&#10;Description automatically generated">
            <a:extLst>
              <a:ext uri="{FF2B5EF4-FFF2-40B4-BE49-F238E27FC236}">
                <a16:creationId xmlns:a16="http://schemas.microsoft.com/office/drawing/2014/main" id="{887E24E7-391E-4B34-8B45-CCAD420EA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217" y="2038597"/>
            <a:ext cx="6952629" cy="3813328"/>
          </a:xfrm>
          <a:prstGeom prst="rect">
            <a:avLst/>
          </a:prstGeom>
          <a:ln>
            <a:noFill/>
          </a:ln>
          <a:effectLst>
            <a:outerShdw blurRad="292100" dist="139700" dir="2700000" algn="tl" rotWithShape="0">
              <a:srgbClr val="333333">
                <a:alpha val="65000"/>
              </a:srgbClr>
            </a:outerShdw>
          </a:effectLst>
        </p:spPr>
      </p:pic>
      <p:sp>
        <p:nvSpPr>
          <p:cNvPr id="15" name="Speech Bubble: Rectangle 14">
            <a:extLst>
              <a:ext uri="{FF2B5EF4-FFF2-40B4-BE49-F238E27FC236}">
                <a16:creationId xmlns:a16="http://schemas.microsoft.com/office/drawing/2014/main" id="{85A982E7-62E5-4075-BA6A-8C65EEA22015}"/>
              </a:ext>
            </a:extLst>
          </p:cNvPr>
          <p:cNvSpPr/>
          <p:nvPr/>
        </p:nvSpPr>
        <p:spPr>
          <a:xfrm>
            <a:off x="1295401" y="1440872"/>
            <a:ext cx="1538842" cy="597725"/>
          </a:xfrm>
          <a:prstGeom prst="wedgeRectCallout">
            <a:avLst>
              <a:gd name="adj1" fmla="val 66785"/>
              <a:gd name="adj2" fmla="val 1360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Rear Mount Part Number</a:t>
            </a:r>
            <a:endParaRPr lang="en-US" sz="1600" dirty="0"/>
          </a:p>
        </p:txBody>
      </p:sp>
      <p:sp>
        <p:nvSpPr>
          <p:cNvPr id="16" name="Speech Bubble: Rectangle 15">
            <a:extLst>
              <a:ext uri="{FF2B5EF4-FFF2-40B4-BE49-F238E27FC236}">
                <a16:creationId xmlns:a16="http://schemas.microsoft.com/office/drawing/2014/main" id="{D42931EE-488E-4BC6-96B8-245D367370FE}"/>
              </a:ext>
            </a:extLst>
          </p:cNvPr>
          <p:cNvSpPr/>
          <p:nvPr/>
        </p:nvSpPr>
        <p:spPr>
          <a:xfrm>
            <a:off x="3385763" y="1069296"/>
            <a:ext cx="1534580" cy="489284"/>
          </a:xfrm>
          <a:prstGeom prst="wedgeRectCallout">
            <a:avLst>
              <a:gd name="adj1" fmla="val 64452"/>
              <a:gd name="adj2" fmla="val 188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Select Different Drawer Slide</a:t>
            </a:r>
            <a:endParaRPr lang="en-US" sz="1600" dirty="0"/>
          </a:p>
        </p:txBody>
      </p:sp>
      <p:sp>
        <p:nvSpPr>
          <p:cNvPr id="17" name="Speech Bubble: Rectangle 16">
            <a:extLst>
              <a:ext uri="{FF2B5EF4-FFF2-40B4-BE49-F238E27FC236}">
                <a16:creationId xmlns:a16="http://schemas.microsoft.com/office/drawing/2014/main" id="{63C65583-2AD8-46FD-92E8-BB75038B54F7}"/>
              </a:ext>
            </a:extLst>
          </p:cNvPr>
          <p:cNvSpPr/>
          <p:nvPr/>
        </p:nvSpPr>
        <p:spPr>
          <a:xfrm>
            <a:off x="6646224" y="1111243"/>
            <a:ext cx="2252354" cy="732047"/>
          </a:xfrm>
          <a:prstGeom prst="wedgeRectCallout">
            <a:avLst>
              <a:gd name="adj1" fmla="val 19963"/>
              <a:gd name="adj2" fmla="val 1528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Note: Each Hole Must Have Both (H &amp; V) Values</a:t>
            </a:r>
            <a:endParaRPr lang="en-US" sz="1600" dirty="0"/>
          </a:p>
        </p:txBody>
      </p:sp>
      <p:sp>
        <p:nvSpPr>
          <p:cNvPr id="19" name="Speech Bubble: Rectangle 18">
            <a:extLst>
              <a:ext uri="{FF2B5EF4-FFF2-40B4-BE49-F238E27FC236}">
                <a16:creationId xmlns:a16="http://schemas.microsoft.com/office/drawing/2014/main" id="{23FC7B1F-362F-4D1C-B119-82D745A0C894}"/>
              </a:ext>
            </a:extLst>
          </p:cNvPr>
          <p:cNvSpPr/>
          <p:nvPr/>
        </p:nvSpPr>
        <p:spPr>
          <a:xfrm>
            <a:off x="10129308" y="2465249"/>
            <a:ext cx="1397674" cy="489284"/>
          </a:xfrm>
          <a:prstGeom prst="wedgeRectCallout">
            <a:avLst>
              <a:gd name="adj1" fmla="val -62201"/>
              <a:gd name="adj2" fmla="val 87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Up to 4 Holes </a:t>
            </a:r>
          </a:p>
          <a:p>
            <a:r>
              <a:rPr lang="en-US" sz="1600" b="1" dirty="0"/>
              <a:t>Can Be Enter</a:t>
            </a:r>
            <a:endParaRPr lang="en-US" sz="1600" dirty="0"/>
          </a:p>
        </p:txBody>
      </p:sp>
      <p:sp>
        <p:nvSpPr>
          <p:cNvPr id="20" name="Speech Bubble: Rectangle 19">
            <a:extLst>
              <a:ext uri="{FF2B5EF4-FFF2-40B4-BE49-F238E27FC236}">
                <a16:creationId xmlns:a16="http://schemas.microsoft.com/office/drawing/2014/main" id="{D6664456-3F3E-4569-A3FD-64DE0E897FC6}"/>
              </a:ext>
            </a:extLst>
          </p:cNvPr>
          <p:cNvSpPr/>
          <p:nvPr/>
        </p:nvSpPr>
        <p:spPr>
          <a:xfrm>
            <a:off x="10129307" y="4041569"/>
            <a:ext cx="1464967" cy="1056903"/>
          </a:xfrm>
          <a:prstGeom prst="wedgeRectCallout">
            <a:avLst>
              <a:gd name="adj1" fmla="val -177898"/>
              <a:gd name="adj2" fmla="val -264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Rear Side Clearance</a:t>
            </a:r>
            <a:br>
              <a:rPr lang="en-US" sz="1600" b="1" dirty="0"/>
            </a:br>
            <a:r>
              <a:rPr lang="en-US" sz="1600" b="1" dirty="0"/>
              <a:t>Values can be (+ or - )</a:t>
            </a:r>
            <a:endParaRPr lang="en-US" sz="1600" dirty="0"/>
          </a:p>
        </p:txBody>
      </p:sp>
      <p:pic>
        <p:nvPicPr>
          <p:cNvPr id="6" name="Picture 5" descr="Diagram, engineering drawing&#10;&#10;Description automatically generated">
            <a:extLst>
              <a:ext uri="{FF2B5EF4-FFF2-40B4-BE49-F238E27FC236}">
                <a16:creationId xmlns:a16="http://schemas.microsoft.com/office/drawing/2014/main" id="{9F0969DD-B8F2-4FF0-857A-A4501E7DB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408" y="2802636"/>
            <a:ext cx="3118104" cy="2916936"/>
          </a:xfrm>
          <a:prstGeom prst="rect">
            <a:avLst/>
          </a:prstGeom>
        </p:spPr>
      </p:pic>
    </p:spTree>
    <p:extLst>
      <p:ext uri="{BB962C8B-B14F-4D97-AF65-F5344CB8AC3E}">
        <p14:creationId xmlns:p14="http://schemas.microsoft.com/office/powerpoint/2010/main" val="2405043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Drawer Slide Data File</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14</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C5A0480D-2AE9-4B8C-9630-32E39BE6C1A0}"/>
              </a:ext>
            </a:extLst>
          </p:cNvPr>
          <p:cNvPicPr>
            <a:picLocks noChangeAspect="1"/>
          </p:cNvPicPr>
          <p:nvPr/>
        </p:nvPicPr>
        <p:blipFill rotWithShape="1">
          <a:blip r:embed="rId2">
            <a:extLst>
              <a:ext uri="{28A0092B-C50C-407E-A947-70E740481C1C}">
                <a14:useLocalDpi xmlns:a14="http://schemas.microsoft.com/office/drawing/2010/main" val="0"/>
              </a:ext>
            </a:extLst>
          </a:blip>
          <a:srcRect b="2799"/>
          <a:stretch/>
        </p:blipFill>
        <p:spPr>
          <a:xfrm>
            <a:off x="2663113" y="561924"/>
            <a:ext cx="7492645" cy="5648928"/>
          </a:xfrm>
          <a:prstGeom prst="rect">
            <a:avLst/>
          </a:prstGeom>
          <a:ln>
            <a:noFill/>
          </a:ln>
          <a:effectLst>
            <a:outerShdw blurRad="292100" dist="139700" dir="2700000" algn="tl" rotWithShape="0">
              <a:srgbClr val="333333">
                <a:alpha val="65000"/>
              </a:srgbClr>
            </a:outerShdw>
          </a:effectLst>
        </p:spPr>
      </p:pic>
      <p:sp>
        <p:nvSpPr>
          <p:cNvPr id="11" name="Speech Bubble: Rectangle 10">
            <a:extLst>
              <a:ext uri="{FF2B5EF4-FFF2-40B4-BE49-F238E27FC236}">
                <a16:creationId xmlns:a16="http://schemas.microsoft.com/office/drawing/2014/main" id="{6B340EDC-DAF6-44EA-B606-787D99706B69}"/>
              </a:ext>
            </a:extLst>
          </p:cNvPr>
          <p:cNvSpPr/>
          <p:nvPr/>
        </p:nvSpPr>
        <p:spPr>
          <a:xfrm>
            <a:off x="728869" y="2243862"/>
            <a:ext cx="1890643" cy="279400"/>
          </a:xfrm>
          <a:prstGeom prst="wedgeRectCallout">
            <a:avLst>
              <a:gd name="adj1" fmla="val 65622"/>
              <a:gd name="adj2" fmla="val 183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Drawer Slide Name</a:t>
            </a:r>
            <a:endParaRPr lang="en-US" sz="1600" dirty="0"/>
          </a:p>
        </p:txBody>
      </p:sp>
      <p:sp>
        <p:nvSpPr>
          <p:cNvPr id="13" name="Speech Bubble: Rectangle 12">
            <a:extLst>
              <a:ext uri="{FF2B5EF4-FFF2-40B4-BE49-F238E27FC236}">
                <a16:creationId xmlns:a16="http://schemas.microsoft.com/office/drawing/2014/main" id="{B22467C0-64E8-45CC-A86B-5EB9CCA98217}"/>
              </a:ext>
            </a:extLst>
          </p:cNvPr>
          <p:cNvSpPr/>
          <p:nvPr/>
        </p:nvSpPr>
        <p:spPr>
          <a:xfrm>
            <a:off x="728869" y="5011358"/>
            <a:ext cx="1890643" cy="279400"/>
          </a:xfrm>
          <a:prstGeom prst="wedgeRectCallout">
            <a:avLst>
              <a:gd name="adj1" fmla="val 65622"/>
              <a:gd name="adj2" fmla="val 183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Rear Mount Name</a:t>
            </a:r>
            <a:endParaRPr lang="en-US" sz="1600" dirty="0"/>
          </a:p>
        </p:txBody>
      </p:sp>
    </p:spTree>
    <p:extLst>
      <p:ext uri="{BB962C8B-B14F-4D97-AF65-F5344CB8AC3E}">
        <p14:creationId xmlns:p14="http://schemas.microsoft.com/office/powerpoint/2010/main" val="253069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F64DECE5-49F8-4594-890D-FFEFFEA7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520" y="4438647"/>
            <a:ext cx="6769448" cy="1454225"/>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text&#10;&#10;Description automatically generated">
            <a:extLst>
              <a:ext uri="{FF2B5EF4-FFF2-40B4-BE49-F238E27FC236}">
                <a16:creationId xmlns:a16="http://schemas.microsoft.com/office/drawing/2014/main" id="{B47E52C4-2585-4A87-8488-B67B9C5E8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520" y="3118701"/>
            <a:ext cx="3740342" cy="113035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Import &amp; Export Menu Settings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15</a:t>
            </a:fld>
            <a:endParaRPr lang="en-US" dirty="0"/>
          </a:p>
        </p:txBody>
      </p:sp>
      <p:sp>
        <p:nvSpPr>
          <p:cNvPr id="8" name="Speech Bubble: Rectangle 7">
            <a:extLst>
              <a:ext uri="{FF2B5EF4-FFF2-40B4-BE49-F238E27FC236}">
                <a16:creationId xmlns:a16="http://schemas.microsoft.com/office/drawing/2014/main" id="{C10751FA-B174-47DA-9A15-8C9B7EA7E57C}"/>
              </a:ext>
            </a:extLst>
          </p:cNvPr>
          <p:cNvSpPr/>
          <p:nvPr/>
        </p:nvSpPr>
        <p:spPr>
          <a:xfrm>
            <a:off x="6199016" y="2824860"/>
            <a:ext cx="2024428" cy="839744"/>
          </a:xfrm>
          <a:prstGeom prst="wedgeRectCallout">
            <a:avLst>
              <a:gd name="adj1" fmla="val -80989"/>
              <a:gd name="adj2" fmla="val 480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Enter File name for Cabinet Export Settings</a:t>
            </a:r>
            <a:endParaRPr lang="en-US" sz="1600" dirty="0"/>
          </a:p>
        </p:txBody>
      </p:sp>
      <p:sp>
        <p:nvSpPr>
          <p:cNvPr id="11" name="Speech Bubble: Rectangle 10">
            <a:extLst>
              <a:ext uri="{FF2B5EF4-FFF2-40B4-BE49-F238E27FC236}">
                <a16:creationId xmlns:a16="http://schemas.microsoft.com/office/drawing/2014/main" id="{6C114175-AE2D-42C3-A834-2223553E8731}"/>
              </a:ext>
            </a:extLst>
          </p:cNvPr>
          <p:cNvSpPr/>
          <p:nvPr/>
        </p:nvSpPr>
        <p:spPr>
          <a:xfrm>
            <a:off x="9039610" y="3654868"/>
            <a:ext cx="2024428" cy="839744"/>
          </a:xfrm>
          <a:prstGeom prst="wedgeRectCallout">
            <a:avLst>
              <a:gd name="adj1" fmla="val -66128"/>
              <a:gd name="adj2" fmla="val 1178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Select File Cabinet  Settings Import</a:t>
            </a:r>
            <a:endParaRPr lang="en-US" sz="1600" dirty="0"/>
          </a:p>
        </p:txBody>
      </p:sp>
      <p:sp>
        <p:nvSpPr>
          <p:cNvPr id="12" name="Rectangle 11">
            <a:extLst>
              <a:ext uri="{FF2B5EF4-FFF2-40B4-BE49-F238E27FC236}">
                <a16:creationId xmlns:a16="http://schemas.microsoft.com/office/drawing/2014/main" id="{C2803211-AA7E-4253-A60A-22000C4ED4E7}"/>
              </a:ext>
            </a:extLst>
          </p:cNvPr>
          <p:cNvSpPr/>
          <p:nvPr/>
        </p:nvSpPr>
        <p:spPr>
          <a:xfrm>
            <a:off x="1295401" y="847726"/>
            <a:ext cx="9957317" cy="161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E847EAF-18D3-4F63-8FD1-943A3BDA6E10}"/>
              </a:ext>
            </a:extLst>
          </p:cNvPr>
          <p:cNvSpPr txBox="1"/>
          <p:nvPr/>
        </p:nvSpPr>
        <p:spPr>
          <a:xfrm>
            <a:off x="1333995" y="878774"/>
            <a:ext cx="9730043" cy="1477328"/>
          </a:xfrm>
          <a:prstGeom prst="rect">
            <a:avLst/>
          </a:prstGeom>
          <a:noFill/>
        </p:spPr>
        <p:txBody>
          <a:bodyPr wrap="square" rtlCol="0">
            <a:spAutoFit/>
          </a:bodyPr>
          <a:lstStyle/>
          <a:p>
            <a:r>
              <a:rPr lang="en-US" dirty="0">
                <a:solidFill>
                  <a:schemeClr val="bg1"/>
                </a:solidFill>
              </a:rPr>
              <a:t>The Import &amp; Export function can allow the user to save all of the cabinet settings to a file and be recalled as needed.</a:t>
            </a:r>
          </a:p>
          <a:p>
            <a:endParaRPr lang="en-US" dirty="0">
              <a:solidFill>
                <a:schemeClr val="bg1"/>
              </a:solidFill>
            </a:endParaRPr>
          </a:p>
          <a:p>
            <a:r>
              <a:rPr lang="en-US" dirty="0">
                <a:solidFill>
                  <a:schemeClr val="bg1"/>
                </a:solidFill>
              </a:rPr>
              <a:t>The system will automatically append “-YYYYMMDDHHMM” to the file name to ensure the export file name is unique.</a:t>
            </a:r>
          </a:p>
        </p:txBody>
      </p:sp>
    </p:spTree>
    <p:extLst>
      <p:ext uri="{BB962C8B-B14F-4D97-AF65-F5344CB8AC3E}">
        <p14:creationId xmlns:p14="http://schemas.microsoft.com/office/powerpoint/2010/main" val="2248932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Export &amp; Import File Structure</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16</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pic>
        <p:nvPicPr>
          <p:cNvPr id="6" name="Picture 5" descr="A computer screen capture&#10;&#10;Description automatically generated with medium confidence">
            <a:extLst>
              <a:ext uri="{FF2B5EF4-FFF2-40B4-BE49-F238E27FC236}">
                <a16:creationId xmlns:a16="http://schemas.microsoft.com/office/drawing/2014/main" id="{1C3531E9-2D12-4CA7-8B4B-6CFF67DC081F}"/>
              </a:ext>
            </a:extLst>
          </p:cNvPr>
          <p:cNvPicPr>
            <a:picLocks noChangeAspect="1"/>
          </p:cNvPicPr>
          <p:nvPr/>
        </p:nvPicPr>
        <p:blipFill rotWithShape="1">
          <a:blip r:embed="rId2">
            <a:extLst>
              <a:ext uri="{28A0092B-C50C-407E-A947-70E740481C1C}">
                <a14:useLocalDpi xmlns:a14="http://schemas.microsoft.com/office/drawing/2010/main" val="0"/>
              </a:ext>
            </a:extLst>
          </a:blip>
          <a:srcRect r="50003"/>
          <a:stretch/>
        </p:blipFill>
        <p:spPr>
          <a:xfrm>
            <a:off x="985726" y="675861"/>
            <a:ext cx="4544848" cy="5239026"/>
          </a:xfrm>
          <a:prstGeom prst="rect">
            <a:avLst/>
          </a:prstGeom>
          <a:ln>
            <a:noFill/>
          </a:ln>
          <a:effectLst>
            <a:outerShdw blurRad="292100" dist="139700" dir="2700000" algn="tl" rotWithShape="0">
              <a:srgbClr val="333333">
                <a:alpha val="65000"/>
              </a:srgbClr>
            </a:outerShdw>
          </a:effectLst>
        </p:spPr>
      </p:pic>
      <p:sp>
        <p:nvSpPr>
          <p:cNvPr id="11" name="Speech Bubble: Rectangle 10">
            <a:extLst>
              <a:ext uri="{FF2B5EF4-FFF2-40B4-BE49-F238E27FC236}">
                <a16:creationId xmlns:a16="http://schemas.microsoft.com/office/drawing/2014/main" id="{298B85CF-E782-4872-A298-379E67C60E4C}"/>
              </a:ext>
            </a:extLst>
          </p:cNvPr>
          <p:cNvSpPr/>
          <p:nvPr/>
        </p:nvSpPr>
        <p:spPr>
          <a:xfrm>
            <a:off x="5833067" y="938277"/>
            <a:ext cx="3856687" cy="2112531"/>
          </a:xfrm>
          <a:prstGeom prst="wedgeRectCallout">
            <a:avLst>
              <a:gd name="adj1" fmla="val -85076"/>
              <a:gd name="adj2" fmla="val 21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All of the Gadget data can be exported to a standard “.ini” file. This file is used to Export and Import all of the user inputs for the current cabinet design. This feature allows the user to create a cabinet style and store it based on a project at a later time import the complete cabinet setting for additional cabinet layouts.</a:t>
            </a:r>
            <a:endParaRPr lang="en-US" sz="1600" dirty="0"/>
          </a:p>
        </p:txBody>
      </p:sp>
    </p:spTree>
    <p:extLst>
      <p:ext uri="{BB962C8B-B14F-4D97-AF65-F5344CB8AC3E}">
        <p14:creationId xmlns:p14="http://schemas.microsoft.com/office/powerpoint/2010/main" val="233161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1CCE9AF3-CE32-4937-99A7-5DA030916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18" y="607762"/>
            <a:ext cx="7872183" cy="524276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1731288" cy="489284"/>
          </a:xfrm>
        </p:spPr>
        <p:txBody>
          <a:bodyPr>
            <a:normAutofit fontScale="90000"/>
          </a:bodyPr>
          <a:lstStyle/>
          <a:p>
            <a:pPr algn="l"/>
            <a:r>
              <a:rPr lang="en-US" dirty="0"/>
              <a:t>Registry Data - Recalling values across multiple sessions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17</a:t>
            </a:fld>
            <a:endParaRPr lang="en-US" dirty="0"/>
          </a:p>
        </p:txBody>
      </p:sp>
      <p:sp>
        <p:nvSpPr>
          <p:cNvPr id="7" name="Speech Bubble: Rectangle 6">
            <a:extLst>
              <a:ext uri="{FF2B5EF4-FFF2-40B4-BE49-F238E27FC236}">
                <a16:creationId xmlns:a16="http://schemas.microsoft.com/office/drawing/2014/main" id="{5B9D5FAD-1580-4166-8755-8F4145E32D92}"/>
              </a:ext>
            </a:extLst>
          </p:cNvPr>
          <p:cNvSpPr/>
          <p:nvPr/>
        </p:nvSpPr>
        <p:spPr>
          <a:xfrm>
            <a:off x="176965" y="1720349"/>
            <a:ext cx="2100262" cy="1378285"/>
          </a:xfrm>
          <a:prstGeom prst="wedgeRectCallout">
            <a:avLst>
              <a:gd name="adj1" fmla="val 96661"/>
              <a:gd name="adj2" fmla="val 225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All data is stored in the system registry and can be accessed using the Microsoft Regedit tool</a:t>
            </a:r>
            <a:endParaRPr lang="en-US" sz="1600" dirty="0"/>
          </a:p>
        </p:txBody>
      </p:sp>
    </p:spTree>
    <p:extLst>
      <p:ext uri="{BB962C8B-B14F-4D97-AF65-F5344CB8AC3E}">
        <p14:creationId xmlns:p14="http://schemas.microsoft.com/office/powerpoint/2010/main" val="133623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Tool Selection for Part Profile</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18</a:t>
            </a:fld>
            <a:endParaRPr lang="en-US" dirty="0"/>
          </a:p>
        </p:txBody>
      </p:sp>
      <p:pic>
        <p:nvPicPr>
          <p:cNvPr id="6" name="Picture 5" descr="Graphical user interface&#10;&#10;Description automatically generated">
            <a:extLst>
              <a:ext uri="{FF2B5EF4-FFF2-40B4-BE49-F238E27FC236}">
                <a16:creationId xmlns:a16="http://schemas.microsoft.com/office/drawing/2014/main" id="{1B7D04C8-8AB7-4303-ADF7-DCE7C262A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727" y="609601"/>
            <a:ext cx="7327801" cy="563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813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05326"/>
          </a:xfrm>
        </p:spPr>
        <p:txBody>
          <a:bodyPr>
            <a:normAutofit fontScale="90000"/>
          </a:bodyPr>
          <a:lstStyle/>
          <a:p>
            <a:pPr algn="l"/>
            <a:r>
              <a:rPr lang="en-US" dirty="0"/>
              <a:t>Layers and Toolpaths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19</a:t>
            </a:fld>
            <a:endParaRPr lang="en-US" dirty="0"/>
          </a:p>
        </p:txBody>
      </p:sp>
      <p:pic>
        <p:nvPicPr>
          <p:cNvPr id="7" name="Picture 6" descr="Diagram, engineering drawing&#10;&#10;Description automatically generated">
            <a:extLst>
              <a:ext uri="{FF2B5EF4-FFF2-40B4-BE49-F238E27FC236}">
                <a16:creationId xmlns:a16="http://schemas.microsoft.com/office/drawing/2014/main" id="{EBE04B8C-F08B-4041-A05E-6D1748B469CA}"/>
              </a:ext>
            </a:extLst>
          </p:cNvPr>
          <p:cNvPicPr>
            <a:picLocks noChangeAspect="1"/>
          </p:cNvPicPr>
          <p:nvPr/>
        </p:nvPicPr>
        <p:blipFill rotWithShape="1">
          <a:blip r:embed="rId2">
            <a:extLst>
              <a:ext uri="{28A0092B-C50C-407E-A947-70E740481C1C}">
                <a14:useLocalDpi xmlns:a14="http://schemas.microsoft.com/office/drawing/2010/main" val="0"/>
              </a:ext>
            </a:extLst>
          </a:blip>
          <a:srcRect r="68906" b="20686"/>
          <a:stretch/>
        </p:blipFill>
        <p:spPr>
          <a:xfrm>
            <a:off x="704850" y="812800"/>
            <a:ext cx="5391150" cy="4241800"/>
          </a:xfrm>
          <a:prstGeom prst="rect">
            <a:avLst/>
          </a:prstGeom>
          <a:ln>
            <a:noFill/>
          </a:ln>
          <a:effectLst>
            <a:outerShdw blurRad="292100" dist="139700" dir="2700000" algn="tl" rotWithShape="0">
              <a:srgbClr val="333333">
                <a:alpha val="65000"/>
              </a:srgbClr>
            </a:outerShdw>
          </a:effectLst>
        </p:spPr>
      </p:pic>
      <p:pic>
        <p:nvPicPr>
          <p:cNvPr id="10" name="Picture 9" descr="Diagram, engineering drawing&#10;&#10;Description automatically generated">
            <a:extLst>
              <a:ext uri="{FF2B5EF4-FFF2-40B4-BE49-F238E27FC236}">
                <a16:creationId xmlns:a16="http://schemas.microsoft.com/office/drawing/2014/main" id="{9D06AEFD-537D-420D-A3BC-A3C2329D2336}"/>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689" r="72969" b="689"/>
          <a:stretch/>
        </p:blipFill>
        <p:spPr>
          <a:xfrm>
            <a:off x="5619750" y="637158"/>
            <a:ext cx="4457700" cy="5583683"/>
          </a:xfrm>
          <a:prstGeom prst="rect">
            <a:avLst/>
          </a:prstGeom>
          <a:ln>
            <a:noFill/>
          </a:ln>
          <a:effectLst>
            <a:outerShdw blurRad="292100" dist="139700" dir="2700000" algn="tl" rotWithShape="0">
              <a:srgbClr val="333333">
                <a:alpha val="65000"/>
              </a:srgbClr>
            </a:outerShdw>
          </a:effectLst>
        </p:spPr>
      </p:pic>
      <p:sp>
        <p:nvSpPr>
          <p:cNvPr id="8" name="Speech Bubble: Rectangle 7">
            <a:extLst>
              <a:ext uri="{FF2B5EF4-FFF2-40B4-BE49-F238E27FC236}">
                <a16:creationId xmlns:a16="http://schemas.microsoft.com/office/drawing/2014/main" id="{CF9496C0-EBC0-4FDB-871B-3648869AEC8B}"/>
              </a:ext>
            </a:extLst>
          </p:cNvPr>
          <p:cNvSpPr/>
          <p:nvPr/>
        </p:nvSpPr>
        <p:spPr>
          <a:xfrm>
            <a:off x="3157538" y="4760432"/>
            <a:ext cx="2100262" cy="1378285"/>
          </a:xfrm>
          <a:prstGeom prst="wedgeRectCallout">
            <a:avLst>
              <a:gd name="adj1" fmla="val 117582"/>
              <a:gd name="adj2" fmla="val -633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All data is stored in the system registry and can be accessed using the Microsoft Regedit tool</a:t>
            </a:r>
            <a:endParaRPr lang="en-US" sz="1600" dirty="0"/>
          </a:p>
        </p:txBody>
      </p:sp>
      <p:sp>
        <p:nvSpPr>
          <p:cNvPr id="9" name="Speech Bubble: Rectangle 8">
            <a:extLst>
              <a:ext uri="{FF2B5EF4-FFF2-40B4-BE49-F238E27FC236}">
                <a16:creationId xmlns:a16="http://schemas.microsoft.com/office/drawing/2014/main" id="{1DFD1B9E-B56B-493F-8A6F-562553D1C48C}"/>
              </a:ext>
            </a:extLst>
          </p:cNvPr>
          <p:cNvSpPr/>
          <p:nvPr/>
        </p:nvSpPr>
        <p:spPr>
          <a:xfrm>
            <a:off x="3157538" y="4760432"/>
            <a:ext cx="2100262" cy="1378285"/>
          </a:xfrm>
          <a:prstGeom prst="wedgeRectCallout">
            <a:avLst>
              <a:gd name="adj1" fmla="val -69007"/>
              <a:gd name="adj2" fmla="val -469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Verbose naming for Layer and Toolpaths to assist in identification</a:t>
            </a:r>
            <a:endParaRPr lang="en-US" sz="1600" dirty="0"/>
          </a:p>
        </p:txBody>
      </p:sp>
    </p:spTree>
    <p:extLst>
      <p:ext uri="{BB962C8B-B14F-4D97-AF65-F5344CB8AC3E}">
        <p14:creationId xmlns:p14="http://schemas.microsoft.com/office/powerpoint/2010/main" val="301273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8248A2-420E-4907-8F2D-F4C6DA0F2359}"/>
              </a:ext>
            </a:extLst>
          </p:cNvPr>
          <p:cNvSpPr/>
          <p:nvPr/>
        </p:nvSpPr>
        <p:spPr>
          <a:xfrm>
            <a:off x="7918704" y="684720"/>
            <a:ext cx="3187041" cy="5488560"/>
          </a:xfrm>
          <a:prstGeom prst="rect">
            <a:avLst/>
          </a:prstGeom>
          <a:solidFill>
            <a:schemeClr val="bg1"/>
          </a:solidFill>
          <a:ln>
            <a:noFill/>
          </a:ln>
          <a:effectLst>
            <a:outerShdw blurRad="292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C41A28-69D2-43A3-B4D8-316B40A60509}"/>
              </a:ext>
            </a:extLst>
          </p:cNvPr>
          <p:cNvSpPr/>
          <p:nvPr/>
        </p:nvSpPr>
        <p:spPr>
          <a:xfrm>
            <a:off x="969245" y="914958"/>
            <a:ext cx="5975623" cy="539440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9B6EF859-4933-4BBB-A098-B2B3401C16A4}"/>
              </a:ext>
            </a:extLst>
          </p:cNvPr>
          <p:cNvSpPr>
            <a:spLocks noGrp="1"/>
          </p:cNvSpPr>
          <p:nvPr>
            <p:ph type="title"/>
          </p:nvPr>
        </p:nvSpPr>
        <p:spPr>
          <a:xfrm>
            <a:off x="0" y="1"/>
            <a:ext cx="10515600" cy="485572"/>
          </a:xfrm>
        </p:spPr>
        <p:txBody>
          <a:bodyPr>
            <a:normAutofit fontScale="90000"/>
          </a:bodyPr>
          <a:lstStyle/>
          <a:p>
            <a:pPr algn="l"/>
            <a:r>
              <a:rPr lang="en-US" dirty="0"/>
              <a:t>Gadget Overview</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a:t>
            </a:fld>
            <a:endParaRPr lang="en-US" dirty="0"/>
          </a:p>
        </p:txBody>
      </p:sp>
      <p:pic>
        <p:nvPicPr>
          <p:cNvPr id="6" name="Picture 5">
            <a:extLst>
              <a:ext uri="{FF2B5EF4-FFF2-40B4-BE49-F238E27FC236}">
                <a16:creationId xmlns:a16="http://schemas.microsoft.com/office/drawing/2014/main" id="{640669A5-EF31-4729-A784-11D23904F78A}"/>
              </a:ext>
            </a:extLst>
          </p:cNvPr>
          <p:cNvPicPr>
            <a:picLocks noChangeAspect="1"/>
          </p:cNvPicPr>
          <p:nvPr/>
        </p:nvPicPr>
        <p:blipFill>
          <a:blip r:embed="rId2"/>
          <a:stretch>
            <a:fillRect/>
          </a:stretch>
        </p:blipFill>
        <p:spPr>
          <a:xfrm>
            <a:off x="8206740" y="762959"/>
            <a:ext cx="2772544" cy="2556973"/>
          </a:xfrm>
          <a:prstGeom prst="rect">
            <a:avLst/>
          </a:prstGeom>
          <a:ln>
            <a:noFill/>
          </a:ln>
          <a:effectLst>
            <a:outerShdw sx="1000" sy="1000" algn="tl" rotWithShape="0">
              <a:srgbClr val="333333"/>
            </a:outerShdw>
          </a:effectLst>
        </p:spPr>
      </p:pic>
      <p:pic>
        <p:nvPicPr>
          <p:cNvPr id="13" name="Picture 12">
            <a:extLst>
              <a:ext uri="{FF2B5EF4-FFF2-40B4-BE49-F238E27FC236}">
                <a16:creationId xmlns:a16="http://schemas.microsoft.com/office/drawing/2014/main" id="{26BC15BB-FBFB-4AAC-80E7-FDBAEC5B2C81}"/>
              </a:ext>
            </a:extLst>
          </p:cNvPr>
          <p:cNvPicPr>
            <a:picLocks noChangeAspect="1"/>
          </p:cNvPicPr>
          <p:nvPr/>
        </p:nvPicPr>
        <p:blipFill>
          <a:blip r:embed="rId3"/>
          <a:stretch>
            <a:fillRect/>
          </a:stretch>
        </p:blipFill>
        <p:spPr>
          <a:xfrm>
            <a:off x="8059633" y="3429000"/>
            <a:ext cx="2954315" cy="2744280"/>
          </a:xfrm>
          <a:prstGeom prst="rect">
            <a:avLst/>
          </a:prstGeom>
          <a:ln>
            <a:noFill/>
          </a:ln>
          <a:effectLst>
            <a:outerShdw sx="1000" sy="1000" algn="tl" rotWithShape="0">
              <a:srgbClr val="333333"/>
            </a:outerShdw>
          </a:effectLst>
        </p:spPr>
      </p:pic>
      <p:sp>
        <p:nvSpPr>
          <p:cNvPr id="21" name="TextBox 20">
            <a:extLst>
              <a:ext uri="{FF2B5EF4-FFF2-40B4-BE49-F238E27FC236}">
                <a16:creationId xmlns:a16="http://schemas.microsoft.com/office/drawing/2014/main" id="{1DB4B64D-5692-4E62-89EE-42D4ECE0F97E}"/>
              </a:ext>
            </a:extLst>
          </p:cNvPr>
          <p:cNvSpPr txBox="1"/>
          <p:nvPr/>
        </p:nvSpPr>
        <p:spPr>
          <a:xfrm>
            <a:off x="1086255" y="914957"/>
            <a:ext cx="5769638" cy="5078313"/>
          </a:xfrm>
          <a:prstGeom prst="rect">
            <a:avLst/>
          </a:prstGeom>
          <a:noFill/>
        </p:spPr>
        <p:txBody>
          <a:bodyPr wrap="square" rtlCol="0">
            <a:spAutoFit/>
          </a:bodyPr>
          <a:lstStyle/>
          <a:p>
            <a:r>
              <a:rPr lang="en-US" dirty="0">
                <a:solidFill>
                  <a:schemeClr val="bg1"/>
                </a:solidFill>
              </a:rPr>
              <a:t>The Easy Cabinet maker gadget is a plug-in program for the Vectric Aspire or VCarve Pro Versions 11+ products. </a:t>
            </a:r>
          </a:p>
          <a:p>
            <a:endParaRPr lang="en-US" dirty="0">
              <a:solidFill>
                <a:schemeClr val="bg1"/>
              </a:solidFill>
            </a:endParaRPr>
          </a:p>
          <a:p>
            <a:r>
              <a:rPr lang="en-US" dirty="0">
                <a:solidFill>
                  <a:schemeClr val="bg1"/>
                </a:solidFill>
              </a:rPr>
              <a:t>The gadget produces a face frame style cabinet in the upper (wall) or lower (base) or both configuration. The program is designed on being 100% parametrically driven. This design allows the user to have complete control of all variables being defined by the user. The solution features :</a:t>
            </a:r>
          </a:p>
          <a:p>
            <a:pPr marL="457200" indent="-457200">
              <a:buAutoNum type="arabicPeriod"/>
            </a:pPr>
            <a:r>
              <a:rPr lang="en-US" dirty="0">
                <a:solidFill>
                  <a:schemeClr val="bg1"/>
                </a:solidFill>
              </a:rPr>
              <a:t>Complete cabinet drawings with toolpaths</a:t>
            </a:r>
          </a:p>
          <a:p>
            <a:pPr marL="457200" indent="-457200">
              <a:buAutoNum type="arabicPeriod"/>
            </a:pPr>
            <a:r>
              <a:rPr lang="en-US" dirty="0">
                <a:solidFill>
                  <a:schemeClr val="bg1"/>
                </a:solidFill>
              </a:rPr>
              <a:t>Two styles of Bill of Materials </a:t>
            </a:r>
          </a:p>
          <a:p>
            <a:pPr marL="914400" lvl="1" indent="-457200">
              <a:buAutoNum type="arabicPeriod"/>
            </a:pPr>
            <a:r>
              <a:rPr lang="en-US" dirty="0">
                <a:solidFill>
                  <a:schemeClr val="bg1"/>
                </a:solidFill>
              </a:rPr>
              <a:t>Print ready shop cut list</a:t>
            </a:r>
          </a:p>
          <a:p>
            <a:pPr marL="914400" lvl="1" indent="-457200">
              <a:buAutoNum type="arabicPeriod"/>
            </a:pPr>
            <a:r>
              <a:rPr lang="en-US" dirty="0">
                <a:solidFill>
                  <a:schemeClr val="bg1"/>
                </a:solidFill>
              </a:rPr>
              <a:t>Excel ready “.csv” file for material needs</a:t>
            </a:r>
          </a:p>
          <a:p>
            <a:pPr marL="457200" indent="-457200">
              <a:buAutoNum type="arabicPeriod"/>
            </a:pPr>
            <a:r>
              <a:rPr lang="en-US" dirty="0">
                <a:solidFill>
                  <a:schemeClr val="bg1"/>
                </a:solidFill>
              </a:rPr>
              <a:t>Optional sheet layouts for variable material thicknesses</a:t>
            </a:r>
          </a:p>
          <a:p>
            <a:pPr marL="457200" indent="-457200">
              <a:buAutoNum type="arabicPeriod"/>
            </a:pPr>
            <a:r>
              <a:rPr lang="en-US" dirty="0">
                <a:solidFill>
                  <a:schemeClr val="bg1"/>
                </a:solidFill>
              </a:rPr>
              <a:t>Face Frame layouts</a:t>
            </a:r>
          </a:p>
          <a:p>
            <a:pPr marL="457200" indent="-457200">
              <a:buAutoNum type="arabicPeriod"/>
            </a:pPr>
            <a:r>
              <a:rPr lang="en-US" dirty="0">
                <a:solidFill>
                  <a:schemeClr val="bg1"/>
                </a:solidFill>
              </a:rPr>
              <a:t>Drawer Slide and Rear Mount pilot holes</a:t>
            </a:r>
          </a:p>
          <a:p>
            <a:pPr marL="457200" indent="-457200">
              <a:buAutoNum type="arabicPeriod"/>
            </a:pPr>
            <a:r>
              <a:rPr lang="en-US" dirty="0">
                <a:solidFill>
                  <a:schemeClr val="bg1"/>
                </a:solidFill>
              </a:rPr>
              <a:t>Import and Export configuration capabilities</a:t>
            </a:r>
          </a:p>
          <a:p>
            <a:pPr marL="457200" indent="-457200">
              <a:buAutoNum type="arabicPeriod"/>
            </a:pPr>
            <a:r>
              <a:rPr lang="en-US" dirty="0">
                <a:solidFill>
                  <a:schemeClr val="bg1"/>
                </a:solidFill>
              </a:rPr>
              <a:t>Supports imperial or metric input values</a:t>
            </a:r>
          </a:p>
          <a:p>
            <a:pPr marL="457200" indent="-457200">
              <a:buAutoNum type="arabicPeriod"/>
            </a:pPr>
            <a:r>
              <a:rPr lang="en-US" dirty="0">
                <a:solidFill>
                  <a:schemeClr val="bg1"/>
                </a:solidFill>
              </a:rPr>
              <a:t>And many other features</a:t>
            </a:r>
          </a:p>
        </p:txBody>
      </p:sp>
      <p:cxnSp>
        <p:nvCxnSpPr>
          <p:cNvPr id="10" name="Straight Connector 9">
            <a:extLst>
              <a:ext uri="{FF2B5EF4-FFF2-40B4-BE49-F238E27FC236}">
                <a16:creationId xmlns:a16="http://schemas.microsoft.com/office/drawing/2014/main" id="{0E84C17F-F9C4-447D-A729-2A628F41313D}"/>
              </a:ext>
            </a:extLst>
          </p:cNvPr>
          <p:cNvCxnSpPr>
            <a:cxnSpLocks/>
          </p:cNvCxnSpPr>
          <p:nvPr/>
        </p:nvCxnSpPr>
        <p:spPr>
          <a:xfrm>
            <a:off x="1261872" y="1636776"/>
            <a:ext cx="5253228"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909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Wall Cabinet Layout</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20</a:t>
            </a:fld>
            <a:endParaRPr lang="en-US" dirty="0"/>
          </a:p>
        </p:txBody>
      </p:sp>
      <p:pic>
        <p:nvPicPr>
          <p:cNvPr id="6" name="Picture 5" descr="Diagram&#10;&#10;Description automatically generated with low confidence">
            <a:extLst>
              <a:ext uri="{FF2B5EF4-FFF2-40B4-BE49-F238E27FC236}">
                <a16:creationId xmlns:a16="http://schemas.microsoft.com/office/drawing/2014/main" id="{E9ECB54F-B322-4AC9-A83E-1C1375332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419880"/>
            <a:ext cx="10896599" cy="392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3359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Cabinet Layout (With Sheets Off)</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21</a:t>
            </a:fld>
            <a:endParaRPr lang="en-US" dirty="0"/>
          </a:p>
        </p:txBody>
      </p:sp>
      <p:pic>
        <p:nvPicPr>
          <p:cNvPr id="6" name="Picture 5" descr="Diagram, engineering drawing&#10;&#10;Description automatically generated">
            <a:extLst>
              <a:ext uri="{FF2B5EF4-FFF2-40B4-BE49-F238E27FC236}">
                <a16:creationId xmlns:a16="http://schemas.microsoft.com/office/drawing/2014/main" id="{CD0FACCC-33C3-4904-BE62-1BB6AED01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15" y="1130558"/>
            <a:ext cx="11465169" cy="4596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25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Cabinet Layout (With Sheets On)</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22</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8AB92F56-21C7-4817-9418-8B7F3BC6C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77" y="1476376"/>
            <a:ext cx="10960845" cy="3986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747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Graphical user interface, application&#10;&#10;Description automatically generated">
            <a:extLst>
              <a:ext uri="{FF2B5EF4-FFF2-40B4-BE49-F238E27FC236}">
                <a16:creationId xmlns:a16="http://schemas.microsoft.com/office/drawing/2014/main" id="{7B89EE12-1B7F-4623-A85C-2441B3D8FA9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tretch>
            <a:fillRect/>
          </a:stretch>
        </p:blipFill>
        <p:spPr>
          <a:xfrm>
            <a:off x="502920" y="847978"/>
            <a:ext cx="11114532" cy="5162043"/>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Sheet Labels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23</a:t>
            </a:fld>
            <a:endParaRPr lang="en-US" dirty="0"/>
          </a:p>
        </p:txBody>
      </p:sp>
      <p:cxnSp>
        <p:nvCxnSpPr>
          <p:cNvPr id="9" name="Straight Connector 8">
            <a:extLst>
              <a:ext uri="{FF2B5EF4-FFF2-40B4-BE49-F238E27FC236}">
                <a16:creationId xmlns:a16="http://schemas.microsoft.com/office/drawing/2014/main" id="{924D353B-D212-4EBF-AB3E-E9E0C3FDC6A9}"/>
              </a:ext>
            </a:extLst>
          </p:cNvPr>
          <p:cNvCxnSpPr>
            <a:cxnSpLocks/>
          </p:cNvCxnSpPr>
          <p:nvPr/>
        </p:nvCxnSpPr>
        <p:spPr>
          <a:xfrm>
            <a:off x="6670548" y="2619756"/>
            <a:ext cx="146304" cy="103327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5220C4EE-8254-48AA-BFE3-FDF7936AC495}"/>
              </a:ext>
            </a:extLst>
          </p:cNvPr>
          <p:cNvCxnSpPr>
            <a:cxnSpLocks/>
          </p:cNvCxnSpPr>
          <p:nvPr/>
        </p:nvCxnSpPr>
        <p:spPr>
          <a:xfrm>
            <a:off x="1687068" y="2587752"/>
            <a:ext cx="1106867" cy="45944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4FBB810-2FBE-459D-A407-98DACDAF3E91}"/>
              </a:ext>
            </a:extLst>
          </p:cNvPr>
          <p:cNvCxnSpPr>
            <a:cxnSpLocks/>
          </p:cNvCxnSpPr>
          <p:nvPr/>
        </p:nvCxnSpPr>
        <p:spPr>
          <a:xfrm>
            <a:off x="6060186" y="2587752"/>
            <a:ext cx="300989" cy="108632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0CEA149-910D-45AB-918C-C8C32C6C65ED}"/>
              </a:ext>
            </a:extLst>
          </p:cNvPr>
          <p:cNvCxnSpPr>
            <a:cxnSpLocks/>
          </p:cNvCxnSpPr>
          <p:nvPr/>
        </p:nvCxnSpPr>
        <p:spPr>
          <a:xfrm flipH="1">
            <a:off x="9834372" y="2571980"/>
            <a:ext cx="166312" cy="1145056"/>
          </a:xfrm>
          <a:prstGeom prst="line">
            <a:avLst/>
          </a:prstGeom>
        </p:spPr>
        <p:style>
          <a:lnRef idx="1">
            <a:schemeClr val="dk1"/>
          </a:lnRef>
          <a:fillRef idx="0">
            <a:schemeClr val="dk1"/>
          </a:fillRef>
          <a:effectRef idx="0">
            <a:schemeClr val="dk1"/>
          </a:effectRef>
          <a:fontRef idx="minor">
            <a:schemeClr val="tx1"/>
          </a:fontRef>
        </p:style>
      </p:cxnSp>
      <p:pic>
        <p:nvPicPr>
          <p:cNvPr id="31" name="Picture 30" descr="Diagram&#10;&#10;Description automatically generated with low confidence">
            <a:extLst>
              <a:ext uri="{FF2B5EF4-FFF2-40B4-BE49-F238E27FC236}">
                <a16:creationId xmlns:a16="http://schemas.microsoft.com/office/drawing/2014/main" id="{A8D44AC3-AFAA-49FF-9D0F-333167890CA1}"/>
              </a:ext>
            </a:extLst>
          </p:cNvPr>
          <p:cNvPicPr>
            <a:picLocks noChangeAspect="1"/>
          </p:cNvPicPr>
          <p:nvPr/>
        </p:nvPicPr>
        <p:blipFill rotWithShape="1">
          <a:blip r:embed="rId4">
            <a:extLst>
              <a:ext uri="{28A0092B-C50C-407E-A947-70E740481C1C}">
                <a14:useLocalDpi xmlns:a14="http://schemas.microsoft.com/office/drawing/2010/main" val="0"/>
              </a:ext>
            </a:extLst>
          </a:blip>
          <a:srcRect b="33854"/>
          <a:stretch/>
        </p:blipFill>
        <p:spPr>
          <a:xfrm>
            <a:off x="1423797" y="1189508"/>
            <a:ext cx="9874757" cy="1339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7423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362313FE-E516-4CB8-A89A-720E42309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488" y="963334"/>
            <a:ext cx="9055818" cy="507966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Parts – Drawer Slide Pilot Holes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24</a:t>
            </a:fld>
            <a:endParaRPr lang="en-US" dirty="0"/>
          </a:p>
        </p:txBody>
      </p:sp>
      <p:sp>
        <p:nvSpPr>
          <p:cNvPr id="9" name="Speech Bubble: Rectangle 8">
            <a:extLst>
              <a:ext uri="{FF2B5EF4-FFF2-40B4-BE49-F238E27FC236}">
                <a16:creationId xmlns:a16="http://schemas.microsoft.com/office/drawing/2014/main" id="{E45CB9F9-56D0-4C9D-9B72-B9AE6279B947}"/>
              </a:ext>
            </a:extLst>
          </p:cNvPr>
          <p:cNvSpPr/>
          <p:nvPr/>
        </p:nvSpPr>
        <p:spPr>
          <a:xfrm>
            <a:off x="6911087" y="1963641"/>
            <a:ext cx="1311128" cy="716351"/>
          </a:xfrm>
          <a:prstGeom prst="wedgeRectCallout">
            <a:avLst>
              <a:gd name="adj1" fmla="val -63931"/>
              <a:gd name="adj2" fmla="val 100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Rear Mount Drawer Slide Pilot Holes</a:t>
            </a:r>
          </a:p>
        </p:txBody>
      </p:sp>
      <p:sp>
        <p:nvSpPr>
          <p:cNvPr id="12" name="Speech Bubble: Rectangle 11">
            <a:extLst>
              <a:ext uri="{FF2B5EF4-FFF2-40B4-BE49-F238E27FC236}">
                <a16:creationId xmlns:a16="http://schemas.microsoft.com/office/drawing/2014/main" id="{47FF399D-CF23-4262-AE24-2E7090AF3B19}"/>
              </a:ext>
            </a:extLst>
          </p:cNvPr>
          <p:cNvSpPr/>
          <p:nvPr/>
        </p:nvSpPr>
        <p:spPr>
          <a:xfrm>
            <a:off x="5068762" y="1530992"/>
            <a:ext cx="2313859" cy="368378"/>
          </a:xfrm>
          <a:prstGeom prst="wedgeRectCallout">
            <a:avLst>
              <a:gd name="adj1" fmla="val -63020"/>
              <a:gd name="adj2" fmla="val 43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Drawer Slide Pilot Holes</a:t>
            </a:r>
          </a:p>
        </p:txBody>
      </p:sp>
      <p:sp>
        <p:nvSpPr>
          <p:cNvPr id="8" name="Speech Bubble: Rectangle 7">
            <a:extLst>
              <a:ext uri="{FF2B5EF4-FFF2-40B4-BE49-F238E27FC236}">
                <a16:creationId xmlns:a16="http://schemas.microsoft.com/office/drawing/2014/main" id="{55B5DD68-6D6D-4E28-B181-8A06048A73D9}"/>
              </a:ext>
            </a:extLst>
          </p:cNvPr>
          <p:cNvSpPr/>
          <p:nvPr/>
        </p:nvSpPr>
        <p:spPr>
          <a:xfrm>
            <a:off x="8293040" y="1295720"/>
            <a:ext cx="1690214" cy="368378"/>
          </a:xfrm>
          <a:prstGeom prst="wedgeRectCallout">
            <a:avLst>
              <a:gd name="adj1" fmla="val 21083"/>
              <a:gd name="adj2" fmla="val 367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 Holes</a:t>
            </a:r>
          </a:p>
        </p:txBody>
      </p:sp>
      <p:sp>
        <p:nvSpPr>
          <p:cNvPr id="10" name="Speech Bubble: Rectangle 9">
            <a:extLst>
              <a:ext uri="{FF2B5EF4-FFF2-40B4-BE49-F238E27FC236}">
                <a16:creationId xmlns:a16="http://schemas.microsoft.com/office/drawing/2014/main" id="{ED6C4186-423A-48B5-B069-36612EAB3270}"/>
              </a:ext>
            </a:extLst>
          </p:cNvPr>
          <p:cNvSpPr/>
          <p:nvPr/>
        </p:nvSpPr>
        <p:spPr>
          <a:xfrm>
            <a:off x="2406327" y="5148328"/>
            <a:ext cx="1617876" cy="368378"/>
          </a:xfrm>
          <a:prstGeom prst="wedgeRectCallout">
            <a:avLst>
              <a:gd name="adj1" fmla="val -29637"/>
              <a:gd name="adj2" fmla="val 17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Base Slide Panel</a:t>
            </a:r>
          </a:p>
        </p:txBody>
      </p:sp>
      <p:sp>
        <p:nvSpPr>
          <p:cNvPr id="13" name="Speech Bubble: Rectangle 12">
            <a:extLst>
              <a:ext uri="{FF2B5EF4-FFF2-40B4-BE49-F238E27FC236}">
                <a16:creationId xmlns:a16="http://schemas.microsoft.com/office/drawing/2014/main" id="{89E7A10D-B384-42D1-B3EC-6ABE8C891294}"/>
              </a:ext>
            </a:extLst>
          </p:cNvPr>
          <p:cNvSpPr/>
          <p:nvPr/>
        </p:nvSpPr>
        <p:spPr>
          <a:xfrm>
            <a:off x="6911087" y="4953106"/>
            <a:ext cx="1617876" cy="368378"/>
          </a:xfrm>
          <a:prstGeom prst="wedgeRectCallout">
            <a:avLst>
              <a:gd name="adj1" fmla="val -29637"/>
              <a:gd name="adj2" fmla="val 17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Base Rear Panel</a:t>
            </a:r>
          </a:p>
        </p:txBody>
      </p:sp>
      <p:sp>
        <p:nvSpPr>
          <p:cNvPr id="14" name="Speech Bubble: Rectangle 13">
            <a:extLst>
              <a:ext uri="{FF2B5EF4-FFF2-40B4-BE49-F238E27FC236}">
                <a16:creationId xmlns:a16="http://schemas.microsoft.com/office/drawing/2014/main" id="{3BDF9F83-940A-43CE-B4B5-42C2CA531C25}"/>
              </a:ext>
            </a:extLst>
          </p:cNvPr>
          <p:cNvSpPr/>
          <p:nvPr/>
        </p:nvSpPr>
        <p:spPr>
          <a:xfrm>
            <a:off x="2200916" y="2612309"/>
            <a:ext cx="1768871" cy="368378"/>
          </a:xfrm>
          <a:prstGeom prst="wedgeRectCallout">
            <a:avLst>
              <a:gd name="adj1" fmla="val -29637"/>
              <a:gd name="adj2" fmla="val 17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Base Center Panel</a:t>
            </a:r>
          </a:p>
        </p:txBody>
      </p:sp>
    </p:spTree>
    <p:extLst>
      <p:ext uri="{BB962C8B-B14F-4D97-AF65-F5344CB8AC3E}">
        <p14:creationId xmlns:p14="http://schemas.microsoft.com/office/powerpoint/2010/main" val="43377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Part Identification and Milling Notation</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25</a:t>
            </a:fld>
            <a:endParaRPr lang="en-US" dirty="0"/>
          </a:p>
        </p:txBody>
      </p:sp>
      <p:pic>
        <p:nvPicPr>
          <p:cNvPr id="7" name="Picture 6">
            <a:extLst>
              <a:ext uri="{FF2B5EF4-FFF2-40B4-BE49-F238E27FC236}">
                <a16:creationId xmlns:a16="http://schemas.microsoft.com/office/drawing/2014/main" id="{F4E2D9EF-3685-4681-B10E-A210C7224BEC}"/>
              </a:ext>
            </a:extLst>
          </p:cNvPr>
          <p:cNvPicPr>
            <a:picLocks noChangeAspect="1"/>
          </p:cNvPicPr>
          <p:nvPr/>
        </p:nvPicPr>
        <p:blipFill>
          <a:blip r:embed="rId2"/>
          <a:stretch>
            <a:fillRect/>
          </a:stretch>
        </p:blipFill>
        <p:spPr>
          <a:xfrm>
            <a:off x="1529417" y="809552"/>
            <a:ext cx="9506379" cy="4226451"/>
          </a:xfrm>
          <a:prstGeom prst="rect">
            <a:avLst/>
          </a:prstGeom>
          <a:ln>
            <a:noFill/>
          </a:ln>
          <a:effectLst>
            <a:outerShdw blurRad="292100" dist="139700" dir="2700000" algn="tl" rotWithShape="0">
              <a:srgbClr val="333333">
                <a:alpha val="65000"/>
              </a:srgbClr>
            </a:outerShdw>
          </a:effectLst>
        </p:spPr>
      </p:pic>
      <p:sp>
        <p:nvSpPr>
          <p:cNvPr id="8" name="Speech Bubble: Rectangle 7">
            <a:extLst>
              <a:ext uri="{FF2B5EF4-FFF2-40B4-BE49-F238E27FC236}">
                <a16:creationId xmlns:a16="http://schemas.microsoft.com/office/drawing/2014/main" id="{4E84FF06-3761-4B08-B356-28846A052286}"/>
              </a:ext>
            </a:extLst>
          </p:cNvPr>
          <p:cNvSpPr/>
          <p:nvPr/>
        </p:nvSpPr>
        <p:spPr>
          <a:xfrm>
            <a:off x="4695437" y="2233635"/>
            <a:ext cx="2731730" cy="901452"/>
          </a:xfrm>
          <a:prstGeom prst="wedgeRectCallout">
            <a:avLst>
              <a:gd name="adj1" fmla="val -41807"/>
              <a:gd name="adj2" fmla="val 1814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Each Part is labeled with</a:t>
            </a:r>
          </a:p>
          <a:p>
            <a:r>
              <a:rPr lang="en-US" sz="1600" b="1" dirty="0"/>
              <a:t>Where it is used, Thickness, Length, and Width</a:t>
            </a:r>
            <a:endParaRPr lang="en-US" sz="1600" dirty="0"/>
          </a:p>
        </p:txBody>
      </p:sp>
      <p:sp>
        <p:nvSpPr>
          <p:cNvPr id="9" name="Speech Bubble: Rectangle 8">
            <a:extLst>
              <a:ext uri="{FF2B5EF4-FFF2-40B4-BE49-F238E27FC236}">
                <a16:creationId xmlns:a16="http://schemas.microsoft.com/office/drawing/2014/main" id="{E45CB9F9-56D0-4C9D-9B72-B9AE6279B947}"/>
              </a:ext>
            </a:extLst>
          </p:cNvPr>
          <p:cNvSpPr/>
          <p:nvPr/>
        </p:nvSpPr>
        <p:spPr>
          <a:xfrm>
            <a:off x="4877461" y="5172173"/>
            <a:ext cx="3499882" cy="749579"/>
          </a:xfrm>
          <a:prstGeom prst="wedgeRectCallout">
            <a:avLst>
              <a:gd name="adj1" fmla="val 41726"/>
              <a:gd name="adj2" fmla="val -121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Each Milling operation can show  labels for the Type, Width and Height (See Milling Setting)</a:t>
            </a:r>
          </a:p>
        </p:txBody>
      </p:sp>
    </p:spTree>
    <p:extLst>
      <p:ext uri="{BB962C8B-B14F-4D97-AF65-F5344CB8AC3E}">
        <p14:creationId xmlns:p14="http://schemas.microsoft.com/office/powerpoint/2010/main" val="297878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Process Completion</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26</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8AB92F56-21C7-4817-9418-8B7F3BC6C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77" y="1476376"/>
            <a:ext cx="10960845" cy="3986318"/>
          </a:xfrm>
          <a:prstGeom prst="rect">
            <a:avLst/>
          </a:prstGeom>
          <a:ln>
            <a:noFill/>
          </a:ln>
          <a:effectLst>
            <a:outerShdw blurRad="292100" dist="139700" dir="2700000" algn="tl" rotWithShape="0">
              <a:srgbClr val="333333">
                <a:alpha val="65000"/>
              </a:srgbClr>
            </a:outerShdw>
          </a:effectLst>
        </p:spPr>
      </p:pic>
      <p:pic>
        <p:nvPicPr>
          <p:cNvPr id="6" name="Picture 5" descr="Text&#10;&#10;Description automatically generated">
            <a:extLst>
              <a:ext uri="{FF2B5EF4-FFF2-40B4-BE49-F238E27FC236}">
                <a16:creationId xmlns:a16="http://schemas.microsoft.com/office/drawing/2014/main" id="{FDBBB5FD-6A29-466E-87CB-C2332A4A0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591" y="2571412"/>
            <a:ext cx="4754094" cy="17151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4325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Bill of Material Files </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27</a:t>
            </a:fld>
            <a:endParaRPr lang="en-US" dirty="0"/>
          </a:p>
        </p:txBody>
      </p:sp>
      <p:pic>
        <p:nvPicPr>
          <p:cNvPr id="6" name="Picture 5" descr="Text&#10;&#10;Description automatically generated">
            <a:extLst>
              <a:ext uri="{FF2B5EF4-FFF2-40B4-BE49-F238E27FC236}">
                <a16:creationId xmlns:a16="http://schemas.microsoft.com/office/drawing/2014/main" id="{F2E7F73E-2829-4FF9-AFB6-0121BC9FF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224" y="1285737"/>
            <a:ext cx="9907374" cy="2306706"/>
          </a:xfrm>
          <a:prstGeom prst="rect">
            <a:avLst/>
          </a:prstGeom>
          <a:ln>
            <a:noFill/>
          </a:ln>
          <a:effectLst>
            <a:outerShdw blurRad="292100" dist="139700" dir="2700000" algn="tl" rotWithShape="0">
              <a:srgbClr val="333333">
                <a:alpha val="65000"/>
              </a:srgbClr>
            </a:outerShdw>
          </a:effectLst>
        </p:spPr>
      </p:pic>
      <p:sp>
        <p:nvSpPr>
          <p:cNvPr id="8" name="Speech Bubble: Rectangle 7">
            <a:extLst>
              <a:ext uri="{FF2B5EF4-FFF2-40B4-BE49-F238E27FC236}">
                <a16:creationId xmlns:a16="http://schemas.microsoft.com/office/drawing/2014/main" id="{8DF08445-70D8-47FA-ABDA-E44AD245B7D8}"/>
              </a:ext>
            </a:extLst>
          </p:cNvPr>
          <p:cNvSpPr/>
          <p:nvPr/>
        </p:nvSpPr>
        <p:spPr>
          <a:xfrm>
            <a:off x="3739561" y="3703529"/>
            <a:ext cx="5238183" cy="595339"/>
          </a:xfrm>
          <a:prstGeom prst="wedgeRectCallout">
            <a:avLst>
              <a:gd name="adj1" fmla="val -22391"/>
              <a:gd name="adj2" fmla="val -13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All project files (csv, dat, and ini) are stored in the Project directory</a:t>
            </a:r>
            <a:endParaRPr lang="en-US" sz="1600" dirty="0"/>
          </a:p>
        </p:txBody>
      </p:sp>
    </p:spTree>
    <p:extLst>
      <p:ext uri="{BB962C8B-B14F-4D97-AF65-F5344CB8AC3E}">
        <p14:creationId xmlns:p14="http://schemas.microsoft.com/office/powerpoint/2010/main" val="3405368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549094-B424-464E-9FB9-817AEAEC9BAF}"/>
              </a:ext>
            </a:extLst>
          </p:cNvPr>
          <p:cNvPicPr>
            <a:picLocks noChangeAspect="1"/>
          </p:cNvPicPr>
          <p:nvPr/>
        </p:nvPicPr>
        <p:blipFill rotWithShape="1">
          <a:blip r:embed="rId2"/>
          <a:srcRect r="4303" b="30905"/>
          <a:stretch/>
        </p:blipFill>
        <p:spPr>
          <a:xfrm>
            <a:off x="6212595" y="1051140"/>
            <a:ext cx="4684003" cy="428762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B2F192B-1BFF-49D5-A9CA-19705FD7057A}"/>
              </a:ext>
            </a:extLst>
          </p:cNvPr>
          <p:cNvPicPr>
            <a:picLocks noChangeAspect="1"/>
          </p:cNvPicPr>
          <p:nvPr/>
        </p:nvPicPr>
        <p:blipFill rotWithShape="1">
          <a:blip r:embed="rId3"/>
          <a:srcRect r="4353"/>
          <a:stretch/>
        </p:blipFill>
        <p:spPr>
          <a:xfrm>
            <a:off x="641903" y="1857375"/>
            <a:ext cx="5143957" cy="348138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Edit CSV file in Excel or Text editor</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28</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17" name="Speech Bubble: Rectangle 16">
            <a:extLst>
              <a:ext uri="{FF2B5EF4-FFF2-40B4-BE49-F238E27FC236}">
                <a16:creationId xmlns:a16="http://schemas.microsoft.com/office/drawing/2014/main" id="{BCCF7145-6449-47E0-8CAA-988A7B47D7C8}"/>
              </a:ext>
            </a:extLst>
          </p:cNvPr>
          <p:cNvSpPr/>
          <p:nvPr/>
        </p:nvSpPr>
        <p:spPr>
          <a:xfrm>
            <a:off x="641903" y="5050440"/>
            <a:ext cx="5143957" cy="450711"/>
          </a:xfrm>
          <a:prstGeom prst="wedgeRectCallout">
            <a:avLst>
              <a:gd name="adj1" fmla="val -22391"/>
              <a:gd name="adj2" fmla="val -13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Excel ready (.csv) Bill of Materials</a:t>
            </a:r>
            <a:endParaRPr lang="en-US" sz="1600" dirty="0"/>
          </a:p>
        </p:txBody>
      </p:sp>
      <p:sp>
        <p:nvSpPr>
          <p:cNvPr id="18" name="Speech Bubble: Rectangle 17">
            <a:extLst>
              <a:ext uri="{FF2B5EF4-FFF2-40B4-BE49-F238E27FC236}">
                <a16:creationId xmlns:a16="http://schemas.microsoft.com/office/drawing/2014/main" id="{F6A69D5E-B79F-4A4F-8302-B73A7E81121A}"/>
              </a:ext>
            </a:extLst>
          </p:cNvPr>
          <p:cNvSpPr/>
          <p:nvPr/>
        </p:nvSpPr>
        <p:spPr>
          <a:xfrm>
            <a:off x="6212595" y="5050439"/>
            <a:ext cx="4684003" cy="450711"/>
          </a:xfrm>
          <a:prstGeom prst="wedgeRectCallout">
            <a:avLst>
              <a:gd name="adj1" fmla="val -22391"/>
              <a:gd name="adj2" fmla="val -13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Print ready (.dat) Shop Bill of Materials</a:t>
            </a:r>
            <a:endParaRPr lang="en-US" sz="1600" dirty="0"/>
          </a:p>
        </p:txBody>
      </p:sp>
    </p:spTree>
    <p:extLst>
      <p:ext uri="{BB962C8B-B14F-4D97-AF65-F5344CB8AC3E}">
        <p14:creationId xmlns:p14="http://schemas.microsoft.com/office/powerpoint/2010/main" val="1411157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Cabinet Dimensioning</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29</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pic>
        <p:nvPicPr>
          <p:cNvPr id="10" name="Picture 9" descr="A picture containing linedrawing&#10;&#10;Description automatically generated">
            <a:extLst>
              <a:ext uri="{FF2B5EF4-FFF2-40B4-BE49-F238E27FC236}">
                <a16:creationId xmlns:a16="http://schemas.microsoft.com/office/drawing/2014/main" id="{E803EE28-7C24-44F9-B546-170B0794A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1035052"/>
            <a:ext cx="4608410" cy="3890434"/>
          </a:xfrm>
          <a:prstGeom prst="rect">
            <a:avLst/>
          </a:prstGeom>
          <a:ln>
            <a:noFill/>
          </a:ln>
          <a:effectLst>
            <a:outerShdw blurRad="292100" dist="139700" dir="2700000" algn="tl" rotWithShape="0">
              <a:srgbClr val="333333">
                <a:alpha val="65000"/>
              </a:srgbClr>
            </a:outerShdw>
          </a:effectLst>
        </p:spPr>
      </p:pic>
      <p:pic>
        <p:nvPicPr>
          <p:cNvPr id="37" name="Picture 36" descr="Diagram&#10;&#10;Description automatically generated with medium confidence">
            <a:extLst>
              <a:ext uri="{FF2B5EF4-FFF2-40B4-BE49-F238E27FC236}">
                <a16:creationId xmlns:a16="http://schemas.microsoft.com/office/drawing/2014/main" id="{E7751D8E-41A0-4012-A053-A3E12F2DC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045" y="1035052"/>
            <a:ext cx="3870190" cy="3890435"/>
          </a:xfrm>
          <a:prstGeom prst="rect">
            <a:avLst/>
          </a:prstGeom>
          <a:ln>
            <a:noFill/>
          </a:ln>
          <a:effectLst>
            <a:outerShdw blurRad="292100" dist="139700" dir="2700000" algn="tl" rotWithShape="0">
              <a:srgbClr val="333333">
                <a:alpha val="65000"/>
              </a:srgbClr>
            </a:outerShdw>
          </a:effectLst>
        </p:spPr>
      </p:pic>
      <p:sp>
        <p:nvSpPr>
          <p:cNvPr id="40" name="Callout: Line 39">
            <a:extLst>
              <a:ext uri="{FF2B5EF4-FFF2-40B4-BE49-F238E27FC236}">
                <a16:creationId xmlns:a16="http://schemas.microsoft.com/office/drawing/2014/main" id="{D17EAD06-2CEC-4237-A7EA-FE12BDCD2F91}"/>
              </a:ext>
            </a:extLst>
          </p:cNvPr>
          <p:cNvSpPr/>
          <p:nvPr/>
        </p:nvSpPr>
        <p:spPr>
          <a:xfrm>
            <a:off x="8825668" y="1102642"/>
            <a:ext cx="1401233" cy="240239"/>
          </a:xfrm>
          <a:prstGeom prst="borderCallout1">
            <a:avLst>
              <a:gd name="adj1" fmla="val 102569"/>
              <a:gd name="adj2" fmla="val -137"/>
              <a:gd name="adj3" fmla="val 333183"/>
              <a:gd name="adj4" fmla="val 53124"/>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A – Cabinet Depth</a:t>
            </a:r>
          </a:p>
        </p:txBody>
      </p:sp>
      <p:sp>
        <p:nvSpPr>
          <p:cNvPr id="41" name="Callout: Line 40">
            <a:extLst>
              <a:ext uri="{FF2B5EF4-FFF2-40B4-BE49-F238E27FC236}">
                <a16:creationId xmlns:a16="http://schemas.microsoft.com/office/drawing/2014/main" id="{FB84441C-BEAB-474D-8FC1-98663579DB18}"/>
              </a:ext>
            </a:extLst>
          </p:cNvPr>
          <p:cNvSpPr/>
          <p:nvPr/>
        </p:nvSpPr>
        <p:spPr>
          <a:xfrm>
            <a:off x="4326478" y="1102642"/>
            <a:ext cx="1401233" cy="240239"/>
          </a:xfrm>
          <a:prstGeom prst="borderCallout1">
            <a:avLst>
              <a:gd name="adj1" fmla="val 99045"/>
              <a:gd name="adj2" fmla="val 2280"/>
              <a:gd name="adj3" fmla="val 294416"/>
              <a:gd name="adj4" fmla="val 5252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A – Cabinet Depth</a:t>
            </a:r>
          </a:p>
        </p:txBody>
      </p:sp>
      <p:sp>
        <p:nvSpPr>
          <p:cNvPr id="42" name="Callout: Line 41">
            <a:extLst>
              <a:ext uri="{FF2B5EF4-FFF2-40B4-BE49-F238E27FC236}">
                <a16:creationId xmlns:a16="http://schemas.microsoft.com/office/drawing/2014/main" id="{4CDA337F-6443-431B-9D92-1C45081FED54}"/>
              </a:ext>
            </a:extLst>
          </p:cNvPr>
          <p:cNvSpPr/>
          <p:nvPr/>
        </p:nvSpPr>
        <p:spPr>
          <a:xfrm>
            <a:off x="2029628" y="4621884"/>
            <a:ext cx="1401233" cy="240239"/>
          </a:xfrm>
          <a:prstGeom prst="borderCallout1">
            <a:avLst>
              <a:gd name="adj1" fmla="val -1397"/>
              <a:gd name="adj2" fmla="val 165"/>
              <a:gd name="adj3" fmla="val -211317"/>
              <a:gd name="adj4" fmla="val -3600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 – Cabinet Height</a:t>
            </a:r>
          </a:p>
        </p:txBody>
      </p:sp>
      <p:sp>
        <p:nvSpPr>
          <p:cNvPr id="43" name="Callout: Line 42">
            <a:extLst>
              <a:ext uri="{FF2B5EF4-FFF2-40B4-BE49-F238E27FC236}">
                <a16:creationId xmlns:a16="http://schemas.microsoft.com/office/drawing/2014/main" id="{B79748A3-818D-4774-AC3C-BB0D97203781}"/>
              </a:ext>
            </a:extLst>
          </p:cNvPr>
          <p:cNvSpPr/>
          <p:nvPr/>
        </p:nvSpPr>
        <p:spPr>
          <a:xfrm>
            <a:off x="7232394" y="4655950"/>
            <a:ext cx="1401233" cy="240239"/>
          </a:xfrm>
          <a:prstGeom prst="borderCallout1">
            <a:avLst>
              <a:gd name="adj1" fmla="val -1397"/>
              <a:gd name="adj2" fmla="val 1071"/>
              <a:gd name="adj3" fmla="val -211317"/>
              <a:gd name="adj4" fmla="val -3600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 – Cabinet Height</a:t>
            </a:r>
          </a:p>
        </p:txBody>
      </p:sp>
      <p:sp>
        <p:nvSpPr>
          <p:cNvPr id="44" name="Callout: Line 43">
            <a:extLst>
              <a:ext uri="{FF2B5EF4-FFF2-40B4-BE49-F238E27FC236}">
                <a16:creationId xmlns:a16="http://schemas.microsoft.com/office/drawing/2014/main" id="{B356CBA9-E532-4B33-9635-E1BAD5D8CE5D}"/>
              </a:ext>
            </a:extLst>
          </p:cNvPr>
          <p:cNvSpPr/>
          <p:nvPr/>
        </p:nvSpPr>
        <p:spPr>
          <a:xfrm>
            <a:off x="1436960" y="1152916"/>
            <a:ext cx="1401233" cy="240239"/>
          </a:xfrm>
          <a:prstGeom prst="borderCallout1">
            <a:avLst>
              <a:gd name="adj1" fmla="val 106094"/>
              <a:gd name="adj2" fmla="val 1071"/>
              <a:gd name="adj3" fmla="val 317323"/>
              <a:gd name="adj4" fmla="val 47988"/>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 – Cabinet Length</a:t>
            </a:r>
          </a:p>
        </p:txBody>
      </p:sp>
      <p:sp>
        <p:nvSpPr>
          <p:cNvPr id="45" name="Callout: Line 44">
            <a:extLst>
              <a:ext uri="{FF2B5EF4-FFF2-40B4-BE49-F238E27FC236}">
                <a16:creationId xmlns:a16="http://schemas.microsoft.com/office/drawing/2014/main" id="{BAB8BCFD-3974-4BF2-9F7D-5F1DC84F372F}"/>
              </a:ext>
            </a:extLst>
          </p:cNvPr>
          <p:cNvSpPr/>
          <p:nvPr/>
        </p:nvSpPr>
        <p:spPr>
          <a:xfrm>
            <a:off x="6905806" y="1102643"/>
            <a:ext cx="1401233" cy="240239"/>
          </a:xfrm>
          <a:prstGeom prst="borderCallout1">
            <a:avLst>
              <a:gd name="adj1" fmla="val 99045"/>
              <a:gd name="adj2" fmla="val -138"/>
              <a:gd name="adj3" fmla="val 248600"/>
              <a:gd name="adj4" fmla="val 20194"/>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 – Cabinet Length</a:t>
            </a:r>
          </a:p>
        </p:txBody>
      </p:sp>
      <p:sp>
        <p:nvSpPr>
          <p:cNvPr id="38" name="Speech Bubble: Rectangle 37">
            <a:extLst>
              <a:ext uri="{FF2B5EF4-FFF2-40B4-BE49-F238E27FC236}">
                <a16:creationId xmlns:a16="http://schemas.microsoft.com/office/drawing/2014/main" id="{8BDE11CA-FB96-47C4-AF3F-EAEA4691B4D5}"/>
              </a:ext>
            </a:extLst>
          </p:cNvPr>
          <p:cNvSpPr/>
          <p:nvPr/>
        </p:nvSpPr>
        <p:spPr>
          <a:xfrm>
            <a:off x="1295401" y="5077496"/>
            <a:ext cx="4608410"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Base Cabinet Dimensions</a:t>
            </a:r>
            <a:endParaRPr lang="en-US" sz="1600" dirty="0"/>
          </a:p>
        </p:txBody>
      </p:sp>
      <p:sp>
        <p:nvSpPr>
          <p:cNvPr id="39" name="Speech Bubble: Rectangle 38">
            <a:extLst>
              <a:ext uri="{FF2B5EF4-FFF2-40B4-BE49-F238E27FC236}">
                <a16:creationId xmlns:a16="http://schemas.microsoft.com/office/drawing/2014/main" id="{D05458BB-8E69-4E7D-8AD2-3CE9291B014A}"/>
              </a:ext>
            </a:extLst>
          </p:cNvPr>
          <p:cNvSpPr/>
          <p:nvPr/>
        </p:nvSpPr>
        <p:spPr>
          <a:xfrm>
            <a:off x="6548045" y="5058640"/>
            <a:ext cx="3870190"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Cabinet Dimensions</a:t>
            </a:r>
            <a:endParaRPr lang="en-US" sz="1600" dirty="0"/>
          </a:p>
        </p:txBody>
      </p:sp>
    </p:spTree>
    <p:extLst>
      <p:ext uri="{BB962C8B-B14F-4D97-AF65-F5344CB8AC3E}">
        <p14:creationId xmlns:p14="http://schemas.microsoft.com/office/powerpoint/2010/main" val="273252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F8E54FF1-351B-439C-B72B-B30D53947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35" y="647749"/>
            <a:ext cx="7409869" cy="532125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1E37C6C-2DDD-4AEB-BC2E-5F9A1AC4A393}"/>
              </a:ext>
            </a:extLst>
          </p:cNvPr>
          <p:cNvSpPr>
            <a:spLocks noGrp="1"/>
          </p:cNvSpPr>
          <p:nvPr>
            <p:ph type="title"/>
          </p:nvPr>
        </p:nvSpPr>
        <p:spPr>
          <a:xfrm>
            <a:off x="-4834" y="1"/>
            <a:ext cx="10515600" cy="473242"/>
          </a:xfrm>
        </p:spPr>
        <p:txBody>
          <a:bodyPr>
            <a:normAutofit fontScale="90000"/>
          </a:bodyPr>
          <a:lstStyle/>
          <a:p>
            <a:pPr algn="l"/>
            <a:r>
              <a:rPr lang="en-US" dirty="0"/>
              <a:t>About Screen</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a:t>
            </a:fld>
            <a:endParaRPr lang="en-US" dirty="0"/>
          </a:p>
        </p:txBody>
      </p:sp>
      <p:sp>
        <p:nvSpPr>
          <p:cNvPr id="8" name="Speech Bubble: Rectangle 7">
            <a:extLst>
              <a:ext uri="{FF2B5EF4-FFF2-40B4-BE49-F238E27FC236}">
                <a16:creationId xmlns:a16="http://schemas.microsoft.com/office/drawing/2014/main" id="{FB240908-9314-4FAC-9576-6FDF6F7F8B8B}"/>
              </a:ext>
            </a:extLst>
          </p:cNvPr>
          <p:cNvSpPr/>
          <p:nvPr/>
        </p:nvSpPr>
        <p:spPr>
          <a:xfrm>
            <a:off x="8309655" y="2220752"/>
            <a:ext cx="2843251" cy="584022"/>
          </a:xfrm>
          <a:prstGeom prst="wedgeRectCallout">
            <a:avLst>
              <a:gd name="adj1" fmla="val -68323"/>
              <a:gd name="adj2" fmla="val 332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Please read and understand the Disclaimer</a:t>
            </a:r>
          </a:p>
        </p:txBody>
      </p:sp>
      <p:sp>
        <p:nvSpPr>
          <p:cNvPr id="9" name="Speech Bubble: Rectangle 8">
            <a:extLst>
              <a:ext uri="{FF2B5EF4-FFF2-40B4-BE49-F238E27FC236}">
                <a16:creationId xmlns:a16="http://schemas.microsoft.com/office/drawing/2014/main" id="{A47CA7E8-78BE-4836-B286-5F5E0B7F519D}"/>
              </a:ext>
            </a:extLst>
          </p:cNvPr>
          <p:cNvSpPr/>
          <p:nvPr/>
        </p:nvSpPr>
        <p:spPr>
          <a:xfrm>
            <a:off x="8309655" y="4859441"/>
            <a:ext cx="2843251" cy="1195826"/>
          </a:xfrm>
          <a:prstGeom prst="wedgeRectCallout">
            <a:avLst>
              <a:gd name="adj1" fmla="val -205125"/>
              <a:gd name="adj2" fmla="val -190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Reset all Cabinet Settings to Default Values </a:t>
            </a:r>
          </a:p>
          <a:p>
            <a:r>
              <a:rPr lang="en-US" dirty="0"/>
              <a:t>(Restarting Vectric program is Required)</a:t>
            </a:r>
          </a:p>
        </p:txBody>
      </p:sp>
      <p:sp>
        <p:nvSpPr>
          <p:cNvPr id="10" name="Speech Bubble: Rectangle 9">
            <a:extLst>
              <a:ext uri="{FF2B5EF4-FFF2-40B4-BE49-F238E27FC236}">
                <a16:creationId xmlns:a16="http://schemas.microsoft.com/office/drawing/2014/main" id="{990732CA-5802-4A7E-8481-59688A471A1B}"/>
              </a:ext>
            </a:extLst>
          </p:cNvPr>
          <p:cNvSpPr/>
          <p:nvPr/>
        </p:nvSpPr>
        <p:spPr>
          <a:xfrm>
            <a:off x="8309656" y="1021341"/>
            <a:ext cx="2843251" cy="381863"/>
          </a:xfrm>
          <a:prstGeom prst="wedgeRectCallout">
            <a:avLst>
              <a:gd name="adj1" fmla="val -159172"/>
              <a:gd name="adj2" fmla="val 90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Displays the Current Version</a:t>
            </a:r>
          </a:p>
        </p:txBody>
      </p:sp>
    </p:spTree>
    <p:extLst>
      <p:ext uri="{BB962C8B-B14F-4D97-AF65-F5344CB8AC3E}">
        <p14:creationId xmlns:p14="http://schemas.microsoft.com/office/powerpoint/2010/main" val="2982300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98FF-B827-44E7-B297-202EBFCBEEFE}"/>
              </a:ext>
            </a:extLst>
          </p:cNvPr>
          <p:cNvSpPr>
            <a:spLocks noGrp="1"/>
          </p:cNvSpPr>
          <p:nvPr>
            <p:ph type="title"/>
          </p:nvPr>
        </p:nvSpPr>
        <p:spPr>
          <a:xfrm>
            <a:off x="1295401" y="2777066"/>
            <a:ext cx="4851399" cy="1303867"/>
          </a:xfrm>
        </p:spPr>
        <p:txBody>
          <a:bodyPr>
            <a:normAutofit/>
          </a:bodyPr>
          <a:lstStyle/>
          <a:p>
            <a:r>
              <a:rPr lang="en-US" dirty="0"/>
              <a:t>Base Cabinet</a:t>
            </a:r>
            <a:br>
              <a:rPr lang="en-US" dirty="0"/>
            </a:br>
            <a:r>
              <a:rPr lang="en-US" dirty="0"/>
              <a:t>Sections and Details</a:t>
            </a:r>
          </a:p>
        </p:txBody>
      </p:sp>
      <p:sp>
        <p:nvSpPr>
          <p:cNvPr id="3" name="Footer Placeholder 2">
            <a:extLst>
              <a:ext uri="{FF2B5EF4-FFF2-40B4-BE49-F238E27FC236}">
                <a16:creationId xmlns:a16="http://schemas.microsoft.com/office/drawing/2014/main" id="{89067DA8-AA26-4F7D-8DE0-1E2897461603}"/>
              </a:ext>
            </a:extLst>
          </p:cNvPr>
          <p:cNvSpPr>
            <a:spLocks noGrp="1"/>
          </p:cNvSpPr>
          <p:nvPr>
            <p:ph type="ftr" sz="quarter" idx="11"/>
          </p:nvPr>
        </p:nvSpPr>
        <p:spPr/>
        <p:txBody>
          <a:bodyPr/>
          <a:lstStyle/>
          <a:p>
            <a:r>
              <a:rPr lang="en-US" dirty="0"/>
              <a:t>Easy Cabinet Maker</a:t>
            </a:r>
          </a:p>
        </p:txBody>
      </p:sp>
      <p:sp>
        <p:nvSpPr>
          <p:cNvPr id="4" name="Slide Number Placeholder 3">
            <a:extLst>
              <a:ext uri="{FF2B5EF4-FFF2-40B4-BE49-F238E27FC236}">
                <a16:creationId xmlns:a16="http://schemas.microsoft.com/office/drawing/2014/main" id="{E4D636CE-6AD7-40DD-8722-1B1A159A85E5}"/>
              </a:ext>
            </a:extLst>
          </p:cNvPr>
          <p:cNvSpPr>
            <a:spLocks noGrp="1"/>
          </p:cNvSpPr>
          <p:nvPr>
            <p:ph type="sldNum" sz="quarter" idx="12"/>
          </p:nvPr>
        </p:nvSpPr>
        <p:spPr/>
        <p:txBody>
          <a:bodyPr/>
          <a:lstStyle/>
          <a:p>
            <a:fld id="{7C986B70-C399-481B-8E1B-1D91C2195225}" type="slidenum">
              <a:rPr lang="en-US" smtClean="0"/>
              <a:t>30</a:t>
            </a:fld>
            <a:endParaRPr lang="en-US" dirty="0"/>
          </a:p>
        </p:txBody>
      </p:sp>
      <p:pic>
        <p:nvPicPr>
          <p:cNvPr id="7" name="Picture 6">
            <a:extLst>
              <a:ext uri="{FF2B5EF4-FFF2-40B4-BE49-F238E27FC236}">
                <a16:creationId xmlns:a16="http://schemas.microsoft.com/office/drawing/2014/main" id="{647A7986-5DF3-44B6-8DCE-B9BB14E41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196" y="797347"/>
            <a:ext cx="5769605" cy="5361137"/>
          </a:xfrm>
          <a:prstGeom prst="rect">
            <a:avLst/>
          </a:prstGeom>
        </p:spPr>
      </p:pic>
      <p:sp>
        <p:nvSpPr>
          <p:cNvPr id="8" name="TextBox 7">
            <a:extLst>
              <a:ext uri="{FF2B5EF4-FFF2-40B4-BE49-F238E27FC236}">
                <a16:creationId xmlns:a16="http://schemas.microsoft.com/office/drawing/2014/main" id="{CBE6E76E-52B5-4CE7-BF3A-11C59FD065A8}"/>
              </a:ext>
            </a:extLst>
          </p:cNvPr>
          <p:cNvSpPr txBox="1"/>
          <p:nvPr/>
        </p:nvSpPr>
        <p:spPr>
          <a:xfrm>
            <a:off x="6294987" y="3254892"/>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7EB57949-1E56-4023-A456-1DCA82FD6E7E}"/>
              </a:ext>
            </a:extLst>
          </p:cNvPr>
          <p:cNvSpPr txBox="1"/>
          <p:nvPr/>
        </p:nvSpPr>
        <p:spPr>
          <a:xfrm>
            <a:off x="7951481" y="3463808"/>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sp>
        <p:nvSpPr>
          <p:cNvPr id="10" name="TextBox 9">
            <a:extLst>
              <a:ext uri="{FF2B5EF4-FFF2-40B4-BE49-F238E27FC236}">
                <a16:creationId xmlns:a16="http://schemas.microsoft.com/office/drawing/2014/main" id="{EDEE1816-979A-4643-83D0-A50448FCE9DB}"/>
              </a:ext>
            </a:extLst>
          </p:cNvPr>
          <p:cNvSpPr txBox="1"/>
          <p:nvPr/>
        </p:nvSpPr>
        <p:spPr>
          <a:xfrm>
            <a:off x="8786537" y="2921658"/>
            <a:ext cx="235962" cy="1200329"/>
          </a:xfrm>
          <a:prstGeom prst="rect">
            <a:avLst/>
          </a:prstGeom>
          <a:noFill/>
        </p:spPr>
        <p:txBody>
          <a:bodyPr wrap="none" rtlCol="0">
            <a:spAutoFit/>
          </a:bodyPr>
          <a:lstStyle/>
          <a:p>
            <a:r>
              <a:rPr lang="en-US" dirty="0"/>
              <a:t>.</a:t>
            </a:r>
          </a:p>
          <a:p>
            <a:endParaRPr lang="en-US" dirty="0"/>
          </a:p>
          <a:p>
            <a:r>
              <a:rPr lang="en-US" dirty="0"/>
              <a:t>.</a:t>
            </a:r>
          </a:p>
          <a:p>
            <a:r>
              <a:rPr lang="en-US" dirty="0"/>
              <a:t>.</a:t>
            </a:r>
          </a:p>
        </p:txBody>
      </p:sp>
      <p:sp>
        <p:nvSpPr>
          <p:cNvPr id="11" name="TextBox 10">
            <a:extLst>
              <a:ext uri="{FF2B5EF4-FFF2-40B4-BE49-F238E27FC236}">
                <a16:creationId xmlns:a16="http://schemas.microsoft.com/office/drawing/2014/main" id="{447B1E70-C811-4626-B6C4-20C5602C7C5A}"/>
              </a:ext>
            </a:extLst>
          </p:cNvPr>
          <p:cNvSpPr txBox="1"/>
          <p:nvPr/>
        </p:nvSpPr>
        <p:spPr>
          <a:xfrm>
            <a:off x="7223765" y="2760316"/>
            <a:ext cx="235962" cy="1200329"/>
          </a:xfrm>
          <a:prstGeom prst="rect">
            <a:avLst/>
          </a:prstGeom>
          <a:noFill/>
        </p:spPr>
        <p:txBody>
          <a:bodyPr wrap="none" rtlCol="0">
            <a:spAutoFit/>
          </a:bodyPr>
          <a:lstStyle/>
          <a:p>
            <a:r>
              <a:rPr lang="en-US" dirty="0"/>
              <a:t>.</a:t>
            </a:r>
          </a:p>
          <a:p>
            <a:endParaRPr lang="en-US" dirty="0"/>
          </a:p>
          <a:p>
            <a:r>
              <a:rPr lang="en-US" dirty="0"/>
              <a:t>.</a:t>
            </a:r>
          </a:p>
          <a:p>
            <a:r>
              <a:rPr lang="en-US" dirty="0"/>
              <a:t>.</a:t>
            </a:r>
          </a:p>
        </p:txBody>
      </p:sp>
      <p:sp>
        <p:nvSpPr>
          <p:cNvPr id="14" name="TextBox 13">
            <a:extLst>
              <a:ext uri="{FF2B5EF4-FFF2-40B4-BE49-F238E27FC236}">
                <a16:creationId xmlns:a16="http://schemas.microsoft.com/office/drawing/2014/main" id="{26498A7C-F4DE-4BE5-9A29-4F4283599062}"/>
              </a:ext>
            </a:extLst>
          </p:cNvPr>
          <p:cNvSpPr txBox="1"/>
          <p:nvPr/>
        </p:nvSpPr>
        <p:spPr>
          <a:xfrm>
            <a:off x="6177006" y="2407734"/>
            <a:ext cx="235962"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2C5104AE-DFFB-4B2B-A95D-025B5BD8BE5E}"/>
              </a:ext>
            </a:extLst>
          </p:cNvPr>
          <p:cNvSpPr txBox="1"/>
          <p:nvPr/>
        </p:nvSpPr>
        <p:spPr>
          <a:xfrm>
            <a:off x="7284954" y="1631617"/>
            <a:ext cx="235962"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2A42B204-7FD7-4CDC-80CC-1B42ACC059EA}"/>
              </a:ext>
            </a:extLst>
          </p:cNvPr>
          <p:cNvSpPr txBox="1"/>
          <p:nvPr/>
        </p:nvSpPr>
        <p:spPr>
          <a:xfrm>
            <a:off x="7520916" y="1541701"/>
            <a:ext cx="235962"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A8A8246D-5E1D-47F0-8E5C-4C91E1E5A353}"/>
              </a:ext>
            </a:extLst>
          </p:cNvPr>
          <p:cNvSpPr txBox="1"/>
          <p:nvPr/>
        </p:nvSpPr>
        <p:spPr>
          <a:xfrm>
            <a:off x="7638897" y="1541701"/>
            <a:ext cx="235962" cy="369332"/>
          </a:xfrm>
          <a:prstGeom prst="rect">
            <a:avLst/>
          </a:prstGeom>
          <a:noFill/>
        </p:spPr>
        <p:txBody>
          <a:bodyPr wrap="none" rtlCol="0">
            <a:spAutoFit/>
          </a:bodyPr>
          <a:lstStyle/>
          <a:p>
            <a:r>
              <a:rPr lang="en-US" dirty="0"/>
              <a:t>.</a:t>
            </a:r>
          </a:p>
        </p:txBody>
      </p:sp>
      <p:sp>
        <p:nvSpPr>
          <p:cNvPr id="18" name="TextBox 17">
            <a:extLst>
              <a:ext uri="{FF2B5EF4-FFF2-40B4-BE49-F238E27FC236}">
                <a16:creationId xmlns:a16="http://schemas.microsoft.com/office/drawing/2014/main" id="{BDEF802B-D5E7-43A0-88D7-1380A3B1BC02}"/>
              </a:ext>
            </a:extLst>
          </p:cNvPr>
          <p:cNvSpPr txBox="1"/>
          <p:nvPr/>
        </p:nvSpPr>
        <p:spPr>
          <a:xfrm>
            <a:off x="7520916" y="1676575"/>
            <a:ext cx="235962"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3E4F0963-74C4-4AAF-B31C-6711E6AC79CB}"/>
              </a:ext>
            </a:extLst>
          </p:cNvPr>
          <p:cNvSpPr txBox="1"/>
          <p:nvPr/>
        </p:nvSpPr>
        <p:spPr>
          <a:xfrm>
            <a:off x="6443174" y="2223068"/>
            <a:ext cx="235962"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9C68C53D-5928-44E0-B448-270AC84DEC91}"/>
              </a:ext>
            </a:extLst>
          </p:cNvPr>
          <p:cNvSpPr txBox="1"/>
          <p:nvPr/>
        </p:nvSpPr>
        <p:spPr>
          <a:xfrm>
            <a:off x="8863818" y="1834309"/>
            <a:ext cx="23596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71E9348B-6F5D-4F9E-90DE-C0CF187E800B}"/>
              </a:ext>
            </a:extLst>
          </p:cNvPr>
          <p:cNvSpPr txBox="1"/>
          <p:nvPr/>
        </p:nvSpPr>
        <p:spPr>
          <a:xfrm>
            <a:off x="9099780" y="1744393"/>
            <a:ext cx="23596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F10D5884-DA69-4790-A242-5E25F9AF6BF5}"/>
              </a:ext>
            </a:extLst>
          </p:cNvPr>
          <p:cNvSpPr txBox="1"/>
          <p:nvPr/>
        </p:nvSpPr>
        <p:spPr>
          <a:xfrm>
            <a:off x="9217761" y="1744393"/>
            <a:ext cx="235962"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1184EA3D-A927-432D-B12D-4C9B5C90839F}"/>
              </a:ext>
            </a:extLst>
          </p:cNvPr>
          <p:cNvSpPr txBox="1"/>
          <p:nvPr/>
        </p:nvSpPr>
        <p:spPr>
          <a:xfrm>
            <a:off x="9099780" y="1879267"/>
            <a:ext cx="235962"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69E485E6-8C54-4DE9-B2CD-9687CE1EC79A}"/>
              </a:ext>
            </a:extLst>
          </p:cNvPr>
          <p:cNvSpPr txBox="1"/>
          <p:nvPr/>
        </p:nvSpPr>
        <p:spPr>
          <a:xfrm>
            <a:off x="7822859" y="2626711"/>
            <a:ext cx="235962"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D7DB4533-119D-4139-B546-2470E18CE8C6}"/>
              </a:ext>
            </a:extLst>
          </p:cNvPr>
          <p:cNvSpPr txBox="1"/>
          <p:nvPr/>
        </p:nvSpPr>
        <p:spPr>
          <a:xfrm>
            <a:off x="8034562" y="2428405"/>
            <a:ext cx="23596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668995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Cabinet Carcass with and without Center Panel</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31</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8" name="Speech Bubble: Rectangle 7">
            <a:extLst>
              <a:ext uri="{FF2B5EF4-FFF2-40B4-BE49-F238E27FC236}">
                <a16:creationId xmlns:a16="http://schemas.microsoft.com/office/drawing/2014/main" id="{78E4092F-EE08-4460-8FD0-D603333CF29B}"/>
              </a:ext>
            </a:extLst>
          </p:cNvPr>
          <p:cNvSpPr/>
          <p:nvPr/>
        </p:nvSpPr>
        <p:spPr>
          <a:xfrm>
            <a:off x="737799" y="5500543"/>
            <a:ext cx="3262701"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Note: The face frame is not shown</a:t>
            </a:r>
            <a:endParaRPr lang="en-US" sz="1600" dirty="0"/>
          </a:p>
        </p:txBody>
      </p:sp>
      <p:grpSp>
        <p:nvGrpSpPr>
          <p:cNvPr id="37" name="Group 36">
            <a:extLst>
              <a:ext uri="{FF2B5EF4-FFF2-40B4-BE49-F238E27FC236}">
                <a16:creationId xmlns:a16="http://schemas.microsoft.com/office/drawing/2014/main" id="{C8F5A6DA-20B1-4EA7-8AB8-0C94E74280F4}"/>
              </a:ext>
            </a:extLst>
          </p:cNvPr>
          <p:cNvGrpSpPr/>
          <p:nvPr/>
        </p:nvGrpSpPr>
        <p:grpSpPr>
          <a:xfrm>
            <a:off x="465009" y="648228"/>
            <a:ext cx="10985495" cy="4365731"/>
            <a:chOff x="465009" y="648228"/>
            <a:chExt cx="10985495" cy="4365731"/>
          </a:xfrm>
        </p:grpSpPr>
        <p:pic>
          <p:nvPicPr>
            <p:cNvPr id="15" name="Picture 14" descr="Diagram&#10;&#10;Description automatically generated">
              <a:extLst>
                <a:ext uri="{FF2B5EF4-FFF2-40B4-BE49-F238E27FC236}">
                  <a16:creationId xmlns:a16="http://schemas.microsoft.com/office/drawing/2014/main" id="{F19CD05D-5B4C-46F8-9276-BED436EFD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09" y="648228"/>
              <a:ext cx="6112023" cy="4365731"/>
            </a:xfrm>
            <a:prstGeom prst="rect">
              <a:avLst/>
            </a:prstGeom>
          </p:spPr>
        </p:pic>
        <p:pic>
          <p:nvPicPr>
            <p:cNvPr id="6" name="Picture 5">
              <a:extLst>
                <a:ext uri="{FF2B5EF4-FFF2-40B4-BE49-F238E27FC236}">
                  <a16:creationId xmlns:a16="http://schemas.microsoft.com/office/drawing/2014/main" id="{D8C915C4-0CB5-4080-9B53-A2F4C090413B}"/>
                </a:ext>
              </a:extLst>
            </p:cNvPr>
            <p:cNvPicPr>
              <a:picLocks noChangeAspect="1"/>
            </p:cNvPicPr>
            <p:nvPr/>
          </p:nvPicPr>
          <p:blipFill>
            <a:blip r:embed="rId3"/>
            <a:stretch>
              <a:fillRect/>
            </a:stretch>
          </p:blipFill>
          <p:spPr>
            <a:xfrm>
              <a:off x="6251907" y="873760"/>
              <a:ext cx="5198597" cy="3718560"/>
            </a:xfrm>
            <a:prstGeom prst="rect">
              <a:avLst/>
            </a:prstGeom>
            <a:ln>
              <a:noFill/>
            </a:ln>
            <a:effectLst>
              <a:outerShdw blurRad="292100" dist="139700" dir="2700000" algn="tl" rotWithShape="0">
                <a:srgbClr val="333333">
                  <a:alpha val="65000"/>
                </a:srgbClr>
              </a:outerShdw>
            </a:effectLst>
          </p:spPr>
        </p:pic>
        <p:sp>
          <p:nvSpPr>
            <p:cNvPr id="12" name="Oval 11">
              <a:extLst>
                <a:ext uri="{FF2B5EF4-FFF2-40B4-BE49-F238E27FC236}">
                  <a16:creationId xmlns:a16="http://schemas.microsoft.com/office/drawing/2014/main" id="{150D5F2B-CAB4-4AEB-943A-9D78F50BD2BC}"/>
                </a:ext>
              </a:extLst>
            </p:cNvPr>
            <p:cNvSpPr/>
            <p:nvPr/>
          </p:nvSpPr>
          <p:spPr>
            <a:xfrm>
              <a:off x="4936583" y="2568556"/>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Z</a:t>
              </a:r>
            </a:p>
          </p:txBody>
        </p:sp>
        <p:sp>
          <p:nvSpPr>
            <p:cNvPr id="13" name="Oval 12">
              <a:extLst>
                <a:ext uri="{FF2B5EF4-FFF2-40B4-BE49-F238E27FC236}">
                  <a16:creationId xmlns:a16="http://schemas.microsoft.com/office/drawing/2014/main" id="{701D1D2A-8CC4-4EA6-BDE0-119D813CA1F0}"/>
                </a:ext>
              </a:extLst>
            </p:cNvPr>
            <p:cNvSpPr/>
            <p:nvPr/>
          </p:nvSpPr>
          <p:spPr>
            <a:xfrm>
              <a:off x="3612227" y="1216768"/>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Y</a:t>
              </a:r>
            </a:p>
          </p:txBody>
        </p:sp>
        <p:sp>
          <p:nvSpPr>
            <p:cNvPr id="14" name="Oval 13">
              <a:extLst>
                <a:ext uri="{FF2B5EF4-FFF2-40B4-BE49-F238E27FC236}">
                  <a16:creationId xmlns:a16="http://schemas.microsoft.com/office/drawing/2014/main" id="{231243B3-2992-4BF6-B0E0-3B36C6FFE534}"/>
                </a:ext>
              </a:extLst>
            </p:cNvPr>
            <p:cNvSpPr/>
            <p:nvPr/>
          </p:nvSpPr>
          <p:spPr>
            <a:xfrm>
              <a:off x="2201682" y="1216768"/>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X</a:t>
              </a:r>
            </a:p>
          </p:txBody>
        </p:sp>
        <p:sp>
          <p:nvSpPr>
            <p:cNvPr id="16" name="Oval 15">
              <a:extLst>
                <a:ext uri="{FF2B5EF4-FFF2-40B4-BE49-F238E27FC236}">
                  <a16:creationId xmlns:a16="http://schemas.microsoft.com/office/drawing/2014/main" id="{77DFDD4C-7DC5-4C32-A9F9-CE411FA15DAD}"/>
                </a:ext>
              </a:extLst>
            </p:cNvPr>
            <p:cNvSpPr/>
            <p:nvPr/>
          </p:nvSpPr>
          <p:spPr>
            <a:xfrm>
              <a:off x="10246199" y="2568556"/>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Z</a:t>
              </a:r>
            </a:p>
          </p:txBody>
        </p:sp>
        <p:sp>
          <p:nvSpPr>
            <p:cNvPr id="17" name="Oval 16">
              <a:extLst>
                <a:ext uri="{FF2B5EF4-FFF2-40B4-BE49-F238E27FC236}">
                  <a16:creationId xmlns:a16="http://schemas.microsoft.com/office/drawing/2014/main" id="{A42F0928-1F58-494F-AF8A-C4AE56499CB4}"/>
                </a:ext>
              </a:extLst>
            </p:cNvPr>
            <p:cNvSpPr/>
            <p:nvPr/>
          </p:nvSpPr>
          <p:spPr>
            <a:xfrm>
              <a:off x="9072719" y="1216768"/>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Y</a:t>
              </a:r>
            </a:p>
          </p:txBody>
        </p:sp>
        <p:sp>
          <p:nvSpPr>
            <p:cNvPr id="18" name="Oval 17">
              <a:extLst>
                <a:ext uri="{FF2B5EF4-FFF2-40B4-BE49-F238E27FC236}">
                  <a16:creationId xmlns:a16="http://schemas.microsoft.com/office/drawing/2014/main" id="{5CE6EE5C-AC9F-476E-8635-3A9FFD55AA3E}"/>
                </a:ext>
              </a:extLst>
            </p:cNvPr>
            <p:cNvSpPr/>
            <p:nvPr/>
          </p:nvSpPr>
          <p:spPr>
            <a:xfrm>
              <a:off x="7702315" y="1223579"/>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X</a:t>
              </a:r>
            </a:p>
          </p:txBody>
        </p:sp>
        <p:sp>
          <p:nvSpPr>
            <p:cNvPr id="3" name="Rectangle 2">
              <a:extLst>
                <a:ext uri="{FF2B5EF4-FFF2-40B4-BE49-F238E27FC236}">
                  <a16:creationId xmlns:a16="http://schemas.microsoft.com/office/drawing/2014/main" id="{E2FE833D-0AF6-4816-AF80-B0C481F28161}"/>
                </a:ext>
              </a:extLst>
            </p:cNvPr>
            <p:cNvSpPr/>
            <p:nvPr/>
          </p:nvSpPr>
          <p:spPr>
            <a:xfrm>
              <a:off x="1435608" y="1458468"/>
              <a:ext cx="521208"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72DCA5-BDD0-4460-A2BD-F9615063A512}"/>
                </a:ext>
              </a:extLst>
            </p:cNvPr>
            <p:cNvSpPr/>
            <p:nvPr/>
          </p:nvSpPr>
          <p:spPr>
            <a:xfrm>
              <a:off x="6964680" y="1544820"/>
              <a:ext cx="521208"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28C649-43BD-498B-B296-AAD921450088}"/>
                </a:ext>
              </a:extLst>
            </p:cNvPr>
            <p:cNvSpPr/>
            <p:nvPr/>
          </p:nvSpPr>
          <p:spPr>
            <a:xfrm>
              <a:off x="10085060" y="1645416"/>
              <a:ext cx="521208" cy="2167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DAAFA3-FAEB-459A-AD63-E6FD10E23B99}"/>
                </a:ext>
              </a:extLst>
            </p:cNvPr>
            <p:cNvSpPr/>
            <p:nvPr/>
          </p:nvSpPr>
          <p:spPr>
            <a:xfrm>
              <a:off x="4843501" y="1391412"/>
              <a:ext cx="521208" cy="2167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9E2F42-2E4B-4B6F-B92A-2CEA94A5CC56}"/>
                </a:ext>
              </a:extLst>
            </p:cNvPr>
            <p:cNvSpPr/>
            <p:nvPr/>
          </p:nvSpPr>
          <p:spPr>
            <a:xfrm>
              <a:off x="4756680" y="1214948"/>
              <a:ext cx="521208" cy="2167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9EEF7E-264C-4BBE-AFFC-86CA1C7D32E6}"/>
                </a:ext>
              </a:extLst>
            </p:cNvPr>
            <p:cNvSpPr/>
            <p:nvPr/>
          </p:nvSpPr>
          <p:spPr>
            <a:xfrm>
              <a:off x="2388228" y="937176"/>
              <a:ext cx="2828208"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C8255B-BEA8-4D32-B9A4-65BED71EA68F}"/>
                </a:ext>
              </a:extLst>
            </p:cNvPr>
            <p:cNvSpPr/>
            <p:nvPr/>
          </p:nvSpPr>
          <p:spPr>
            <a:xfrm>
              <a:off x="4719423" y="1180468"/>
              <a:ext cx="30334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92FE81-C026-4423-8ACD-A78E416D7ADA}"/>
                </a:ext>
              </a:extLst>
            </p:cNvPr>
            <p:cNvSpPr/>
            <p:nvPr/>
          </p:nvSpPr>
          <p:spPr>
            <a:xfrm>
              <a:off x="1704507" y="1548144"/>
              <a:ext cx="30334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665DD0-8498-46F7-A06D-390EF5E43978}"/>
                </a:ext>
              </a:extLst>
            </p:cNvPr>
            <p:cNvSpPr/>
            <p:nvPr/>
          </p:nvSpPr>
          <p:spPr>
            <a:xfrm>
              <a:off x="1727877" y="1463983"/>
              <a:ext cx="30334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E32604-B254-4A8D-B6C4-5B131B97ED50}"/>
                </a:ext>
              </a:extLst>
            </p:cNvPr>
            <p:cNvSpPr/>
            <p:nvPr/>
          </p:nvSpPr>
          <p:spPr>
            <a:xfrm>
              <a:off x="1893266" y="1354954"/>
              <a:ext cx="30334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8BE466-D471-4BEE-87A4-C9BF99D35320}"/>
                </a:ext>
              </a:extLst>
            </p:cNvPr>
            <p:cNvSpPr/>
            <p:nvPr/>
          </p:nvSpPr>
          <p:spPr>
            <a:xfrm>
              <a:off x="2102780" y="1077963"/>
              <a:ext cx="30334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48FEB1-5734-431F-A91F-F4DC5210F90C}"/>
                </a:ext>
              </a:extLst>
            </p:cNvPr>
            <p:cNvSpPr/>
            <p:nvPr/>
          </p:nvSpPr>
          <p:spPr>
            <a:xfrm>
              <a:off x="2129129" y="1234688"/>
              <a:ext cx="27252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B604626-8C6E-44D7-B0AE-0E80342D0A8F}"/>
                </a:ext>
              </a:extLst>
            </p:cNvPr>
            <p:cNvSpPr/>
            <p:nvPr/>
          </p:nvSpPr>
          <p:spPr>
            <a:xfrm>
              <a:off x="7237459" y="1550364"/>
              <a:ext cx="27252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9973FA1-3775-46D9-8CA1-D116A00C12BC}"/>
                </a:ext>
              </a:extLst>
            </p:cNvPr>
            <p:cNvSpPr/>
            <p:nvPr/>
          </p:nvSpPr>
          <p:spPr>
            <a:xfrm>
              <a:off x="7496645" y="1304090"/>
              <a:ext cx="27252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E127560-F632-44D3-A069-48D39C22946D}"/>
                </a:ext>
              </a:extLst>
            </p:cNvPr>
            <p:cNvSpPr/>
            <p:nvPr/>
          </p:nvSpPr>
          <p:spPr>
            <a:xfrm>
              <a:off x="7755831" y="882451"/>
              <a:ext cx="27252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EBDF59-A793-442D-85DA-F14A55B8B74B}"/>
                </a:ext>
              </a:extLst>
            </p:cNvPr>
            <p:cNvSpPr/>
            <p:nvPr/>
          </p:nvSpPr>
          <p:spPr>
            <a:xfrm>
              <a:off x="8026711" y="937177"/>
              <a:ext cx="1481395" cy="454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A0C069-B328-4A1F-ABD8-D78B552EAE22}"/>
                </a:ext>
              </a:extLst>
            </p:cNvPr>
            <p:cNvSpPr/>
            <p:nvPr/>
          </p:nvSpPr>
          <p:spPr>
            <a:xfrm>
              <a:off x="9742524" y="1107582"/>
              <a:ext cx="351002" cy="48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1621433-5A27-45DF-9A4B-AFB2C2D01F69}"/>
                </a:ext>
              </a:extLst>
            </p:cNvPr>
            <p:cNvSpPr/>
            <p:nvPr/>
          </p:nvSpPr>
          <p:spPr>
            <a:xfrm>
              <a:off x="9496934" y="1054859"/>
              <a:ext cx="351002" cy="48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2B4E76F-731E-4720-B592-361D025363D0}"/>
                </a:ext>
              </a:extLst>
            </p:cNvPr>
            <p:cNvSpPr/>
            <p:nvPr/>
          </p:nvSpPr>
          <p:spPr>
            <a:xfrm>
              <a:off x="7310973" y="1463982"/>
              <a:ext cx="272529" cy="551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Speech Bubble: Rectangle 37">
            <a:extLst>
              <a:ext uri="{FF2B5EF4-FFF2-40B4-BE49-F238E27FC236}">
                <a16:creationId xmlns:a16="http://schemas.microsoft.com/office/drawing/2014/main" id="{62067DFF-0B89-4BCE-BECF-0FFC96875C79}"/>
              </a:ext>
            </a:extLst>
          </p:cNvPr>
          <p:cNvSpPr/>
          <p:nvPr/>
        </p:nvSpPr>
        <p:spPr>
          <a:xfrm>
            <a:off x="1875877" y="4862701"/>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Base Cabinet with Center Panel</a:t>
            </a:r>
            <a:endParaRPr lang="en-US" sz="1600" dirty="0"/>
          </a:p>
        </p:txBody>
      </p:sp>
      <p:sp>
        <p:nvSpPr>
          <p:cNvPr id="39" name="Speech Bubble: Rectangle 38">
            <a:extLst>
              <a:ext uri="{FF2B5EF4-FFF2-40B4-BE49-F238E27FC236}">
                <a16:creationId xmlns:a16="http://schemas.microsoft.com/office/drawing/2014/main" id="{4F62A67F-6E26-4CEF-B0CC-C982156D3C4A}"/>
              </a:ext>
            </a:extLst>
          </p:cNvPr>
          <p:cNvSpPr/>
          <p:nvPr/>
        </p:nvSpPr>
        <p:spPr>
          <a:xfrm>
            <a:off x="7087951" y="4861821"/>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Base Cabinet without Center Panel</a:t>
            </a:r>
            <a:endParaRPr lang="en-US" sz="1600" dirty="0"/>
          </a:p>
        </p:txBody>
      </p:sp>
    </p:spTree>
    <p:extLst>
      <p:ext uri="{BB962C8B-B14F-4D97-AF65-F5344CB8AC3E}">
        <p14:creationId xmlns:p14="http://schemas.microsoft.com/office/powerpoint/2010/main" val="187297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Diagram, engineering drawing&#10;&#10;Description automatically generated">
            <a:extLst>
              <a:ext uri="{FF2B5EF4-FFF2-40B4-BE49-F238E27FC236}">
                <a16:creationId xmlns:a16="http://schemas.microsoft.com/office/drawing/2014/main" id="{42335783-FCE0-45B0-A4B1-17E6A07A7456}"/>
              </a:ext>
            </a:extLst>
          </p:cNvPr>
          <p:cNvPicPr>
            <a:picLocks noChangeAspect="1"/>
          </p:cNvPicPr>
          <p:nvPr/>
        </p:nvPicPr>
        <p:blipFill rotWithShape="1">
          <a:blip r:embed="rId2">
            <a:extLst>
              <a:ext uri="{28A0092B-C50C-407E-A947-70E740481C1C}">
                <a14:useLocalDpi xmlns:a14="http://schemas.microsoft.com/office/drawing/2010/main" val="0"/>
              </a:ext>
            </a:extLst>
          </a:blip>
          <a:srcRect l="3387" t="8215" r="2306" b="7895"/>
          <a:stretch/>
        </p:blipFill>
        <p:spPr>
          <a:xfrm>
            <a:off x="1252728" y="773365"/>
            <a:ext cx="4736592" cy="404622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Face Frame Part Names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32</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31" name="Callout: Line 30">
            <a:extLst>
              <a:ext uri="{FF2B5EF4-FFF2-40B4-BE49-F238E27FC236}">
                <a16:creationId xmlns:a16="http://schemas.microsoft.com/office/drawing/2014/main" id="{DFECC91F-1A47-42DF-B291-784553F8C871}"/>
              </a:ext>
            </a:extLst>
          </p:cNvPr>
          <p:cNvSpPr/>
          <p:nvPr/>
        </p:nvSpPr>
        <p:spPr>
          <a:xfrm>
            <a:off x="4057437" y="2996148"/>
            <a:ext cx="1168360" cy="261136"/>
          </a:xfrm>
          <a:prstGeom prst="borderCallout1">
            <a:avLst>
              <a:gd name="adj1" fmla="val 3889"/>
              <a:gd name="adj2" fmla="val 489"/>
              <a:gd name="adj3" fmla="val 93084"/>
              <a:gd name="adj4" fmla="val -36306"/>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Center Stile</a:t>
            </a:r>
          </a:p>
        </p:txBody>
      </p:sp>
      <p:sp>
        <p:nvSpPr>
          <p:cNvPr id="32" name="Callout: Line 31">
            <a:extLst>
              <a:ext uri="{FF2B5EF4-FFF2-40B4-BE49-F238E27FC236}">
                <a16:creationId xmlns:a16="http://schemas.microsoft.com/office/drawing/2014/main" id="{47D39FE2-B93B-4C5E-BE7E-63624AF12E1E}"/>
              </a:ext>
            </a:extLst>
          </p:cNvPr>
          <p:cNvSpPr/>
          <p:nvPr/>
        </p:nvSpPr>
        <p:spPr>
          <a:xfrm>
            <a:off x="1999502" y="2960709"/>
            <a:ext cx="595659" cy="225150"/>
          </a:xfrm>
          <a:prstGeom prst="borderCallout1">
            <a:avLst>
              <a:gd name="adj1" fmla="val 3889"/>
              <a:gd name="adj2" fmla="val 489"/>
              <a:gd name="adj3" fmla="val -11965"/>
              <a:gd name="adj4" fmla="val -35915"/>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Stile</a:t>
            </a:r>
          </a:p>
        </p:txBody>
      </p:sp>
      <p:sp>
        <p:nvSpPr>
          <p:cNvPr id="33" name="Callout: Line 32">
            <a:extLst>
              <a:ext uri="{FF2B5EF4-FFF2-40B4-BE49-F238E27FC236}">
                <a16:creationId xmlns:a16="http://schemas.microsoft.com/office/drawing/2014/main" id="{9DD3D619-7C3B-4FC0-B6F9-89446F1E2023}"/>
              </a:ext>
            </a:extLst>
          </p:cNvPr>
          <p:cNvSpPr/>
          <p:nvPr/>
        </p:nvSpPr>
        <p:spPr>
          <a:xfrm>
            <a:off x="1844494" y="2097356"/>
            <a:ext cx="890117" cy="295439"/>
          </a:xfrm>
          <a:prstGeom prst="borderCallout1">
            <a:avLst>
              <a:gd name="adj1" fmla="val 101383"/>
              <a:gd name="adj2" fmla="val 101162"/>
              <a:gd name="adj3" fmla="val -26191"/>
              <a:gd name="adj4" fmla="val 135682"/>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Mid Rail</a:t>
            </a:r>
          </a:p>
        </p:txBody>
      </p:sp>
      <p:sp>
        <p:nvSpPr>
          <p:cNvPr id="34" name="Callout: Line 33">
            <a:extLst>
              <a:ext uri="{FF2B5EF4-FFF2-40B4-BE49-F238E27FC236}">
                <a16:creationId xmlns:a16="http://schemas.microsoft.com/office/drawing/2014/main" id="{A11E88D2-03A5-42CB-AF6D-0D3CDC390836}"/>
              </a:ext>
            </a:extLst>
          </p:cNvPr>
          <p:cNvSpPr/>
          <p:nvPr/>
        </p:nvSpPr>
        <p:spPr>
          <a:xfrm>
            <a:off x="2184794" y="3675998"/>
            <a:ext cx="820734" cy="479473"/>
          </a:xfrm>
          <a:prstGeom prst="borderCallout1">
            <a:avLst>
              <a:gd name="adj1" fmla="val 4842"/>
              <a:gd name="adj2" fmla="val -625"/>
              <a:gd name="adj3" fmla="val 123439"/>
              <a:gd name="adj4" fmla="val -28673"/>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Bottom Rail</a:t>
            </a:r>
          </a:p>
        </p:txBody>
      </p:sp>
      <p:sp>
        <p:nvSpPr>
          <p:cNvPr id="35" name="Callout: Line 34">
            <a:extLst>
              <a:ext uri="{FF2B5EF4-FFF2-40B4-BE49-F238E27FC236}">
                <a16:creationId xmlns:a16="http://schemas.microsoft.com/office/drawing/2014/main" id="{41D18307-AA27-454B-B22F-F885B928DDF1}"/>
              </a:ext>
            </a:extLst>
          </p:cNvPr>
          <p:cNvSpPr/>
          <p:nvPr/>
        </p:nvSpPr>
        <p:spPr>
          <a:xfrm>
            <a:off x="2004008" y="1354828"/>
            <a:ext cx="890117" cy="295439"/>
          </a:xfrm>
          <a:prstGeom prst="borderCallout1">
            <a:avLst>
              <a:gd name="adj1" fmla="val 89003"/>
              <a:gd name="adj2" fmla="val 99108"/>
              <a:gd name="adj3" fmla="val -20001"/>
              <a:gd name="adj4" fmla="val 145441"/>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Top Rail</a:t>
            </a:r>
          </a:p>
        </p:txBody>
      </p:sp>
      <p:cxnSp>
        <p:nvCxnSpPr>
          <p:cNvPr id="41" name="Straight Arrow Connector 40">
            <a:extLst>
              <a:ext uri="{FF2B5EF4-FFF2-40B4-BE49-F238E27FC236}">
                <a16:creationId xmlns:a16="http://schemas.microsoft.com/office/drawing/2014/main" id="{15D34154-B59F-48E0-9D5F-3745A20F4535}"/>
              </a:ext>
            </a:extLst>
          </p:cNvPr>
          <p:cNvCxnSpPr>
            <a:cxnSpLocks/>
          </p:cNvCxnSpPr>
          <p:nvPr/>
        </p:nvCxnSpPr>
        <p:spPr>
          <a:xfrm flipV="1">
            <a:off x="4407408" y="1354829"/>
            <a:ext cx="0" cy="625544"/>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50440FD4-A87B-44C3-8B05-313632F6558C}"/>
              </a:ext>
            </a:extLst>
          </p:cNvPr>
          <p:cNvSpPr/>
          <p:nvPr/>
        </p:nvSpPr>
        <p:spPr>
          <a:xfrm rot="245070">
            <a:off x="3729384" y="1502547"/>
            <a:ext cx="1557583" cy="261136"/>
          </a:xfrm>
          <a:prstGeom prst="rect">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Drawer Height 1</a:t>
            </a:r>
          </a:p>
        </p:txBody>
      </p:sp>
      <p:cxnSp>
        <p:nvCxnSpPr>
          <p:cNvPr id="42" name="Straight Arrow Connector 41">
            <a:extLst>
              <a:ext uri="{FF2B5EF4-FFF2-40B4-BE49-F238E27FC236}">
                <a16:creationId xmlns:a16="http://schemas.microsoft.com/office/drawing/2014/main" id="{795AFD3E-5C6D-4E57-A538-43ACA9742F6D}"/>
              </a:ext>
            </a:extLst>
          </p:cNvPr>
          <p:cNvCxnSpPr>
            <a:cxnSpLocks/>
          </p:cNvCxnSpPr>
          <p:nvPr/>
        </p:nvCxnSpPr>
        <p:spPr>
          <a:xfrm flipV="1">
            <a:off x="4418076" y="3665213"/>
            <a:ext cx="0" cy="793184"/>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14BDEE74-F0D1-46A4-9A35-5F60C04876D0}"/>
              </a:ext>
            </a:extLst>
          </p:cNvPr>
          <p:cNvSpPr/>
          <p:nvPr/>
        </p:nvSpPr>
        <p:spPr>
          <a:xfrm rot="245070">
            <a:off x="3740052" y="3936375"/>
            <a:ext cx="1557583" cy="261136"/>
          </a:xfrm>
          <a:prstGeom prst="rect">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Drawer Height 4</a:t>
            </a:r>
          </a:p>
        </p:txBody>
      </p:sp>
      <p:sp>
        <p:nvSpPr>
          <p:cNvPr id="46" name="Rectangle 45">
            <a:extLst>
              <a:ext uri="{FF2B5EF4-FFF2-40B4-BE49-F238E27FC236}">
                <a16:creationId xmlns:a16="http://schemas.microsoft.com/office/drawing/2014/main" id="{7A7665D3-6217-45D1-9F38-EB51B06AF20E}"/>
              </a:ext>
            </a:extLst>
          </p:cNvPr>
          <p:cNvSpPr/>
          <p:nvPr/>
        </p:nvSpPr>
        <p:spPr>
          <a:xfrm>
            <a:off x="1252728" y="4964691"/>
            <a:ext cx="4736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Base Cabinet Face Frame</a:t>
            </a:r>
            <a:endParaRPr lang="en-US" dirty="0"/>
          </a:p>
        </p:txBody>
      </p:sp>
      <p:cxnSp>
        <p:nvCxnSpPr>
          <p:cNvPr id="47" name="Straight Arrow Connector 46">
            <a:extLst>
              <a:ext uri="{FF2B5EF4-FFF2-40B4-BE49-F238E27FC236}">
                <a16:creationId xmlns:a16="http://schemas.microsoft.com/office/drawing/2014/main" id="{D234BAF7-5EF3-4558-80AE-CB7169A7F2F1}"/>
              </a:ext>
            </a:extLst>
          </p:cNvPr>
          <p:cNvCxnSpPr>
            <a:cxnSpLocks/>
          </p:cNvCxnSpPr>
          <p:nvPr/>
        </p:nvCxnSpPr>
        <p:spPr>
          <a:xfrm flipV="1">
            <a:off x="4399788" y="2087873"/>
            <a:ext cx="0" cy="625544"/>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6D9A62FD-FDE7-4305-9739-23937CE03CF0}"/>
              </a:ext>
            </a:extLst>
          </p:cNvPr>
          <p:cNvSpPr/>
          <p:nvPr/>
        </p:nvSpPr>
        <p:spPr>
          <a:xfrm rot="245070">
            <a:off x="3721764" y="2235591"/>
            <a:ext cx="1557583" cy="261136"/>
          </a:xfrm>
          <a:prstGeom prst="rect">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Drawer Height 2</a:t>
            </a:r>
          </a:p>
        </p:txBody>
      </p:sp>
    </p:spTree>
    <p:extLst>
      <p:ext uri="{BB962C8B-B14F-4D97-AF65-F5344CB8AC3E}">
        <p14:creationId xmlns:p14="http://schemas.microsoft.com/office/powerpoint/2010/main" val="291491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0CA8B9-8CDA-4B0F-BA2D-3D0FC1C06342}"/>
              </a:ext>
            </a:extLst>
          </p:cNvPr>
          <p:cNvSpPr/>
          <p:nvPr/>
        </p:nvSpPr>
        <p:spPr>
          <a:xfrm>
            <a:off x="3297827" y="788999"/>
            <a:ext cx="5464265" cy="4602909"/>
          </a:xfrm>
          <a:prstGeom prst="rect">
            <a:avLst/>
          </a:prstGeom>
          <a:solidFill>
            <a:schemeClr val="bg1"/>
          </a:solidFill>
          <a:ln>
            <a:noFill/>
          </a:ln>
          <a:effectLst>
            <a:outerShdw blurRad="127000" dist="127000" dir="2400000" sx="104000" sy="104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37169CDB-139F-42D7-A4BA-2900EAED2647}"/>
              </a:ext>
            </a:extLst>
          </p:cNvPr>
          <p:cNvPicPr>
            <a:picLocks noChangeAspect="1"/>
          </p:cNvPicPr>
          <p:nvPr/>
        </p:nvPicPr>
        <p:blipFill rotWithShape="1">
          <a:blip r:embed="rId2">
            <a:extLst>
              <a:ext uri="{28A0092B-C50C-407E-A947-70E740481C1C}">
                <a14:useLocalDpi xmlns:a14="http://schemas.microsoft.com/office/drawing/2010/main" val="0"/>
              </a:ext>
            </a:extLst>
          </a:blip>
          <a:srcRect l="5829" t="7057" r="11916" b="12186"/>
          <a:stretch/>
        </p:blipFill>
        <p:spPr>
          <a:xfrm>
            <a:off x="3461004" y="914996"/>
            <a:ext cx="4745736" cy="4329526"/>
          </a:xfrm>
          <a:prstGeom prst="rect">
            <a:avLst/>
          </a:prstGeom>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Base Cabinet Sections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33</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27" name="Group 26">
            <a:extLst>
              <a:ext uri="{FF2B5EF4-FFF2-40B4-BE49-F238E27FC236}">
                <a16:creationId xmlns:a16="http://schemas.microsoft.com/office/drawing/2014/main" id="{A51FC638-4544-4C7A-8E51-7227927388B2}"/>
              </a:ext>
            </a:extLst>
          </p:cNvPr>
          <p:cNvGrpSpPr/>
          <p:nvPr/>
        </p:nvGrpSpPr>
        <p:grpSpPr>
          <a:xfrm flipH="1">
            <a:off x="6096000" y="3816400"/>
            <a:ext cx="822920" cy="777233"/>
            <a:chOff x="1635571" y="2958021"/>
            <a:chExt cx="785732" cy="777233"/>
          </a:xfrm>
        </p:grpSpPr>
        <p:cxnSp>
          <p:nvCxnSpPr>
            <p:cNvPr id="28" name="Straight Arrow Connector 27">
              <a:extLst>
                <a:ext uri="{FF2B5EF4-FFF2-40B4-BE49-F238E27FC236}">
                  <a16:creationId xmlns:a16="http://schemas.microsoft.com/office/drawing/2014/main" id="{86AD48E2-0EDB-4AFF-909C-EA05C0563358}"/>
                </a:ext>
              </a:extLst>
            </p:cNvPr>
            <p:cNvCxnSpPr>
              <a:cxnSpLocks/>
            </p:cNvCxnSpPr>
            <p:nvPr/>
          </p:nvCxnSpPr>
          <p:spPr>
            <a:xfrm flipH="1">
              <a:off x="2064285"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C5DE1C50-F309-495C-847C-8CEF2F80FA04}"/>
                </a:ext>
              </a:extLst>
            </p:cNvPr>
            <p:cNvCxnSpPr>
              <a:cxnSpLocks/>
            </p:cNvCxnSpPr>
            <p:nvPr/>
          </p:nvCxnSpPr>
          <p:spPr>
            <a:xfrm flipH="1" flipV="1">
              <a:off x="1635571" y="2958021"/>
              <a:ext cx="430294" cy="324229"/>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30" name="Oval 29">
              <a:extLst>
                <a:ext uri="{FF2B5EF4-FFF2-40B4-BE49-F238E27FC236}">
                  <a16:creationId xmlns:a16="http://schemas.microsoft.com/office/drawing/2014/main" id="{96E06893-7EC9-49EE-BD92-B488CB150A93}"/>
                </a:ext>
              </a:extLst>
            </p:cNvPr>
            <p:cNvSpPr/>
            <p:nvPr/>
          </p:nvSpPr>
          <p:spPr>
            <a:xfrm>
              <a:off x="210269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grpSp>
      <p:grpSp>
        <p:nvGrpSpPr>
          <p:cNvPr id="46" name="Group 45">
            <a:extLst>
              <a:ext uri="{FF2B5EF4-FFF2-40B4-BE49-F238E27FC236}">
                <a16:creationId xmlns:a16="http://schemas.microsoft.com/office/drawing/2014/main" id="{8D0184E1-344C-4DB2-A443-18758B3AA1A3}"/>
              </a:ext>
            </a:extLst>
          </p:cNvPr>
          <p:cNvGrpSpPr/>
          <p:nvPr/>
        </p:nvGrpSpPr>
        <p:grpSpPr>
          <a:xfrm flipH="1">
            <a:off x="6275535" y="1265624"/>
            <a:ext cx="750525" cy="751811"/>
            <a:chOff x="1735817" y="2983443"/>
            <a:chExt cx="750179" cy="751811"/>
          </a:xfrm>
        </p:grpSpPr>
        <p:cxnSp>
          <p:nvCxnSpPr>
            <p:cNvPr id="47" name="Straight Arrow Connector 46">
              <a:extLst>
                <a:ext uri="{FF2B5EF4-FFF2-40B4-BE49-F238E27FC236}">
                  <a16:creationId xmlns:a16="http://schemas.microsoft.com/office/drawing/2014/main" id="{7E1F7A3A-8E0A-446F-A093-72DCB564F96C}"/>
                </a:ext>
              </a:extLst>
            </p:cNvPr>
            <p:cNvCxnSpPr>
              <a:cxnSpLocks/>
            </p:cNvCxnSpPr>
            <p:nvPr/>
          </p:nvCxnSpPr>
          <p:spPr>
            <a:xfrm flipH="1">
              <a:off x="2065867"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293E457A-22A2-45D2-9498-D1CDDF3EA6C3}"/>
                </a:ext>
              </a:extLst>
            </p:cNvPr>
            <p:cNvCxnSpPr>
              <a:cxnSpLocks/>
            </p:cNvCxnSpPr>
            <p:nvPr/>
          </p:nvCxnSpPr>
          <p:spPr>
            <a:xfrm flipV="1">
              <a:off x="2065865" y="3243500"/>
              <a:ext cx="420131" cy="38750"/>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CC669680-C835-460C-8CD4-F8EF787C07F6}"/>
                </a:ext>
              </a:extLst>
            </p:cNvPr>
            <p:cNvSpPr/>
            <p:nvPr/>
          </p:nvSpPr>
          <p:spPr>
            <a:xfrm>
              <a:off x="173581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grpSp>
      <p:grpSp>
        <p:nvGrpSpPr>
          <p:cNvPr id="50" name="Group 49">
            <a:extLst>
              <a:ext uri="{FF2B5EF4-FFF2-40B4-BE49-F238E27FC236}">
                <a16:creationId xmlns:a16="http://schemas.microsoft.com/office/drawing/2014/main" id="{0B1F1EAC-F612-4058-AA0D-BAC9A6EA001E}"/>
              </a:ext>
            </a:extLst>
          </p:cNvPr>
          <p:cNvGrpSpPr/>
          <p:nvPr/>
        </p:nvGrpSpPr>
        <p:grpSpPr>
          <a:xfrm flipH="1">
            <a:off x="4092577" y="4076234"/>
            <a:ext cx="647816" cy="751811"/>
            <a:chOff x="1735817" y="2983443"/>
            <a:chExt cx="647517" cy="751811"/>
          </a:xfrm>
        </p:grpSpPr>
        <p:cxnSp>
          <p:nvCxnSpPr>
            <p:cNvPr id="51" name="Straight Arrow Connector 50">
              <a:extLst>
                <a:ext uri="{FF2B5EF4-FFF2-40B4-BE49-F238E27FC236}">
                  <a16:creationId xmlns:a16="http://schemas.microsoft.com/office/drawing/2014/main" id="{6E681EF1-DE4C-4C73-A355-31104DD4E409}"/>
                </a:ext>
              </a:extLst>
            </p:cNvPr>
            <p:cNvCxnSpPr>
              <a:cxnSpLocks/>
            </p:cNvCxnSpPr>
            <p:nvPr/>
          </p:nvCxnSpPr>
          <p:spPr>
            <a:xfrm flipH="1">
              <a:off x="2065867" y="3282250"/>
              <a:ext cx="0" cy="453004"/>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51DD89C9-6B47-4E04-AA88-547E561D5AEF}"/>
                </a:ext>
              </a:extLst>
            </p:cNvPr>
            <p:cNvCxnSpPr>
              <a:cxnSpLocks/>
            </p:cNvCxnSpPr>
            <p:nvPr/>
          </p:nvCxnSpPr>
          <p:spPr>
            <a:xfrm flipV="1">
              <a:off x="2065864" y="3246524"/>
              <a:ext cx="317470" cy="35726"/>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B1B066E2-C37C-455D-A699-7077F7B4013A}"/>
                </a:ext>
              </a:extLst>
            </p:cNvPr>
            <p:cNvSpPr/>
            <p:nvPr/>
          </p:nvSpPr>
          <p:spPr>
            <a:xfrm>
              <a:off x="173581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grpSp>
      <p:grpSp>
        <p:nvGrpSpPr>
          <p:cNvPr id="54" name="Group 53">
            <a:extLst>
              <a:ext uri="{FF2B5EF4-FFF2-40B4-BE49-F238E27FC236}">
                <a16:creationId xmlns:a16="http://schemas.microsoft.com/office/drawing/2014/main" id="{6B792FC3-406F-4154-BF0E-31B211D97E7B}"/>
              </a:ext>
            </a:extLst>
          </p:cNvPr>
          <p:cNvGrpSpPr/>
          <p:nvPr/>
        </p:nvGrpSpPr>
        <p:grpSpPr>
          <a:xfrm flipH="1">
            <a:off x="7520854" y="872675"/>
            <a:ext cx="539073" cy="560655"/>
            <a:chOff x="1952534" y="2932062"/>
            <a:chExt cx="514342" cy="560655"/>
          </a:xfrm>
        </p:grpSpPr>
        <p:cxnSp>
          <p:nvCxnSpPr>
            <p:cNvPr id="55" name="Straight Arrow Connector 54">
              <a:extLst>
                <a:ext uri="{FF2B5EF4-FFF2-40B4-BE49-F238E27FC236}">
                  <a16:creationId xmlns:a16="http://schemas.microsoft.com/office/drawing/2014/main" id="{F8C31805-A872-4670-A49A-A0EFFDC19DD3}"/>
                </a:ext>
              </a:extLst>
            </p:cNvPr>
            <p:cNvCxnSpPr>
              <a:cxnSpLocks/>
            </p:cNvCxnSpPr>
            <p:nvPr/>
          </p:nvCxnSpPr>
          <p:spPr>
            <a:xfrm>
              <a:off x="2075402" y="3289681"/>
              <a:ext cx="316728" cy="203036"/>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2E459759-8DE5-4429-9746-7E35A9C85471}"/>
                </a:ext>
              </a:extLst>
            </p:cNvPr>
            <p:cNvCxnSpPr>
              <a:cxnSpLocks/>
            </p:cNvCxnSpPr>
            <p:nvPr/>
          </p:nvCxnSpPr>
          <p:spPr>
            <a:xfrm flipV="1">
              <a:off x="2075402" y="3220137"/>
              <a:ext cx="391474" cy="58592"/>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196C1E07-2592-4819-B6BE-554436787200}"/>
                </a:ext>
              </a:extLst>
            </p:cNvPr>
            <p:cNvSpPr/>
            <p:nvPr/>
          </p:nvSpPr>
          <p:spPr>
            <a:xfrm>
              <a:off x="1952534" y="2932062"/>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grpSp>
      <p:sp>
        <p:nvSpPr>
          <p:cNvPr id="58" name="TextBox 57">
            <a:extLst>
              <a:ext uri="{FF2B5EF4-FFF2-40B4-BE49-F238E27FC236}">
                <a16:creationId xmlns:a16="http://schemas.microsoft.com/office/drawing/2014/main" id="{F7753F5A-2E29-4494-99BC-7BAA7313305F}"/>
              </a:ext>
            </a:extLst>
          </p:cNvPr>
          <p:cNvSpPr txBox="1"/>
          <p:nvPr/>
        </p:nvSpPr>
        <p:spPr>
          <a:xfrm>
            <a:off x="3830679" y="2870844"/>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grpSp>
        <p:nvGrpSpPr>
          <p:cNvPr id="65" name="Group 64">
            <a:extLst>
              <a:ext uri="{FF2B5EF4-FFF2-40B4-BE49-F238E27FC236}">
                <a16:creationId xmlns:a16="http://schemas.microsoft.com/office/drawing/2014/main" id="{7412FBD2-A02E-401C-9079-90DD1BB101D0}"/>
              </a:ext>
            </a:extLst>
          </p:cNvPr>
          <p:cNvGrpSpPr/>
          <p:nvPr/>
        </p:nvGrpSpPr>
        <p:grpSpPr>
          <a:xfrm flipH="1">
            <a:off x="7979832" y="2433342"/>
            <a:ext cx="586491" cy="806678"/>
            <a:chOff x="1747261" y="2928576"/>
            <a:chExt cx="586220" cy="806678"/>
          </a:xfrm>
        </p:grpSpPr>
        <p:cxnSp>
          <p:nvCxnSpPr>
            <p:cNvPr id="66" name="Straight Arrow Connector 65">
              <a:extLst>
                <a:ext uri="{FF2B5EF4-FFF2-40B4-BE49-F238E27FC236}">
                  <a16:creationId xmlns:a16="http://schemas.microsoft.com/office/drawing/2014/main" id="{AB1AF0D8-4EC9-4B99-AB5F-A50C2C885352}"/>
                </a:ext>
              </a:extLst>
            </p:cNvPr>
            <p:cNvCxnSpPr>
              <a:cxnSpLocks/>
            </p:cNvCxnSpPr>
            <p:nvPr/>
          </p:nvCxnSpPr>
          <p:spPr>
            <a:xfrm flipH="1">
              <a:off x="2065867"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F174F464-6D94-4A15-8FBB-0F9DC4C362BB}"/>
                </a:ext>
              </a:extLst>
            </p:cNvPr>
            <p:cNvCxnSpPr>
              <a:cxnSpLocks/>
            </p:cNvCxnSpPr>
            <p:nvPr/>
          </p:nvCxnSpPr>
          <p:spPr>
            <a:xfrm flipV="1">
              <a:off x="2065865" y="3249944"/>
              <a:ext cx="267616" cy="32306"/>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546F5D20-3615-43E8-9F99-DF101E53EE80}"/>
                </a:ext>
              </a:extLst>
            </p:cNvPr>
            <p:cNvSpPr/>
            <p:nvPr/>
          </p:nvSpPr>
          <p:spPr>
            <a:xfrm>
              <a:off x="1747261" y="2928576"/>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grpSp>
      <p:sp>
        <p:nvSpPr>
          <p:cNvPr id="73" name="TextBox 72">
            <a:extLst>
              <a:ext uri="{FF2B5EF4-FFF2-40B4-BE49-F238E27FC236}">
                <a16:creationId xmlns:a16="http://schemas.microsoft.com/office/drawing/2014/main" id="{4716E607-84D9-4A03-8113-EEFCF188BA88}"/>
              </a:ext>
            </a:extLst>
          </p:cNvPr>
          <p:cNvSpPr txBox="1"/>
          <p:nvPr/>
        </p:nvSpPr>
        <p:spPr>
          <a:xfrm>
            <a:off x="5487173" y="3079760"/>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sp>
        <p:nvSpPr>
          <p:cNvPr id="74" name="TextBox 73">
            <a:extLst>
              <a:ext uri="{FF2B5EF4-FFF2-40B4-BE49-F238E27FC236}">
                <a16:creationId xmlns:a16="http://schemas.microsoft.com/office/drawing/2014/main" id="{99281001-C42C-489D-97A9-8093D6846200}"/>
              </a:ext>
            </a:extLst>
          </p:cNvPr>
          <p:cNvSpPr txBox="1"/>
          <p:nvPr/>
        </p:nvSpPr>
        <p:spPr>
          <a:xfrm>
            <a:off x="6117323" y="2668911"/>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sp>
        <p:nvSpPr>
          <p:cNvPr id="75" name="TextBox 74">
            <a:extLst>
              <a:ext uri="{FF2B5EF4-FFF2-40B4-BE49-F238E27FC236}">
                <a16:creationId xmlns:a16="http://schemas.microsoft.com/office/drawing/2014/main" id="{692A4D15-FD67-41BE-9BD2-48BE3EAA706D}"/>
              </a:ext>
            </a:extLst>
          </p:cNvPr>
          <p:cNvSpPr txBox="1"/>
          <p:nvPr/>
        </p:nvSpPr>
        <p:spPr>
          <a:xfrm>
            <a:off x="4549145" y="2458564"/>
            <a:ext cx="235962" cy="1200329"/>
          </a:xfrm>
          <a:prstGeom prst="rect">
            <a:avLst/>
          </a:prstGeom>
          <a:noFill/>
        </p:spPr>
        <p:txBody>
          <a:bodyPr wrap="none" rtlCol="0">
            <a:spAutoFit/>
          </a:bodyPr>
          <a:lstStyle/>
          <a:p>
            <a:r>
              <a:rPr lang="en-US" dirty="0"/>
              <a:t>.</a:t>
            </a:r>
          </a:p>
          <a:p>
            <a:r>
              <a:rPr lang="en-US" dirty="0"/>
              <a:t>.</a:t>
            </a:r>
          </a:p>
          <a:p>
            <a:r>
              <a:rPr lang="en-US" dirty="0"/>
              <a:t>.</a:t>
            </a:r>
          </a:p>
          <a:p>
            <a:r>
              <a:rPr lang="en-US" dirty="0"/>
              <a:t>.</a:t>
            </a:r>
          </a:p>
        </p:txBody>
      </p:sp>
      <p:sp>
        <p:nvSpPr>
          <p:cNvPr id="76" name="Rectangle 75">
            <a:extLst>
              <a:ext uri="{FF2B5EF4-FFF2-40B4-BE49-F238E27FC236}">
                <a16:creationId xmlns:a16="http://schemas.microsoft.com/office/drawing/2014/main" id="{827DFCE3-0F34-466C-BF19-7E58F634DBEE}"/>
              </a:ext>
            </a:extLst>
          </p:cNvPr>
          <p:cNvSpPr/>
          <p:nvPr/>
        </p:nvSpPr>
        <p:spPr>
          <a:xfrm>
            <a:off x="4578880" y="2945130"/>
            <a:ext cx="105156"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52ECA59-58CA-48E6-912F-0F8AD5AA3401}"/>
              </a:ext>
            </a:extLst>
          </p:cNvPr>
          <p:cNvSpPr/>
          <p:nvPr/>
        </p:nvSpPr>
        <p:spPr>
          <a:xfrm>
            <a:off x="6170379" y="3160635"/>
            <a:ext cx="105156" cy="91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Rectangle 38">
            <a:extLst>
              <a:ext uri="{FF2B5EF4-FFF2-40B4-BE49-F238E27FC236}">
                <a16:creationId xmlns:a16="http://schemas.microsoft.com/office/drawing/2014/main" id="{D05458BB-8E69-4E7D-8AD2-3CE9291B014A}"/>
              </a:ext>
            </a:extLst>
          </p:cNvPr>
          <p:cNvSpPr/>
          <p:nvPr/>
        </p:nvSpPr>
        <p:spPr>
          <a:xfrm>
            <a:off x="3297827" y="5522481"/>
            <a:ext cx="5464265"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Base Cabinet Section Cuts</a:t>
            </a:r>
            <a:endParaRPr lang="en-US" sz="1600" dirty="0"/>
          </a:p>
        </p:txBody>
      </p:sp>
    </p:spTree>
    <p:extLst>
      <p:ext uri="{BB962C8B-B14F-4D97-AF65-F5344CB8AC3E}">
        <p14:creationId xmlns:p14="http://schemas.microsoft.com/office/powerpoint/2010/main" val="2812317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14833F-3176-41F2-823E-F9F97F2A67FD}"/>
              </a:ext>
            </a:extLst>
          </p:cNvPr>
          <p:cNvPicPr>
            <a:picLocks noChangeAspect="1"/>
          </p:cNvPicPr>
          <p:nvPr/>
        </p:nvPicPr>
        <p:blipFill>
          <a:blip r:embed="rId2"/>
          <a:stretch>
            <a:fillRect/>
          </a:stretch>
        </p:blipFill>
        <p:spPr>
          <a:xfrm>
            <a:off x="2631441" y="685800"/>
            <a:ext cx="6782466" cy="498863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Cabinet Side Cross Section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34</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12" name="Speech Bubble: Rectangle 11">
            <a:extLst>
              <a:ext uri="{FF2B5EF4-FFF2-40B4-BE49-F238E27FC236}">
                <a16:creationId xmlns:a16="http://schemas.microsoft.com/office/drawing/2014/main" id="{E3BCB479-8588-4F27-AD28-CABE8EBBEC61}"/>
              </a:ext>
            </a:extLst>
          </p:cNvPr>
          <p:cNvSpPr/>
          <p:nvPr/>
        </p:nvSpPr>
        <p:spPr>
          <a:xfrm>
            <a:off x="2631441" y="5737224"/>
            <a:ext cx="6782466"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Base Cabinet Cross Section</a:t>
            </a:r>
            <a:endParaRPr lang="en-US" sz="1600" dirty="0"/>
          </a:p>
        </p:txBody>
      </p:sp>
      <p:sp>
        <p:nvSpPr>
          <p:cNvPr id="17" name="Speech Bubble: Rectangle 16">
            <a:extLst>
              <a:ext uri="{FF2B5EF4-FFF2-40B4-BE49-F238E27FC236}">
                <a16:creationId xmlns:a16="http://schemas.microsoft.com/office/drawing/2014/main" id="{DC6BA4C9-C4F7-44FA-81E6-D1C61C3E377F}"/>
              </a:ext>
            </a:extLst>
          </p:cNvPr>
          <p:cNvSpPr/>
          <p:nvPr/>
        </p:nvSpPr>
        <p:spPr>
          <a:xfrm>
            <a:off x="8668892" y="2154248"/>
            <a:ext cx="2676663" cy="2161324"/>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Values</a:t>
            </a:r>
          </a:p>
          <a:p>
            <a:r>
              <a:rPr lang="en-US" sz="1200" b="1" dirty="0"/>
              <a:t>A – Shelf Pin Hole Top Spacing</a:t>
            </a:r>
            <a:endParaRPr lang="en-US" sz="1200" dirty="0"/>
          </a:p>
          <a:p>
            <a:r>
              <a:rPr lang="en-US" sz="1200" b="1" dirty="0"/>
              <a:t>B – Shelf Pin Hole Front Spacing</a:t>
            </a:r>
            <a:endParaRPr lang="en-US" sz="1200" dirty="0"/>
          </a:p>
          <a:p>
            <a:r>
              <a:rPr lang="en-US" sz="1200" b="1" dirty="0"/>
              <a:t>C – Shelf Pin Spacing</a:t>
            </a:r>
          </a:p>
          <a:p>
            <a:r>
              <a:rPr lang="en-US" sz="1200" b="1" dirty="0"/>
              <a:t>D - Shelf Pin Hole Bottom Spacing</a:t>
            </a:r>
          </a:p>
          <a:p>
            <a:r>
              <a:rPr lang="en-US" sz="1200" b="1" dirty="0"/>
              <a:t>E - Shelf Pin Hole Rear Spacing</a:t>
            </a:r>
          </a:p>
          <a:p>
            <a:r>
              <a:rPr lang="en-US" sz="1200" b="1" dirty="0"/>
              <a:t>F – Shelf Front Clearance</a:t>
            </a:r>
          </a:p>
          <a:p>
            <a:r>
              <a:rPr lang="en-US" sz="1200" b="1" dirty="0"/>
              <a:t>G – Toe Kick Height</a:t>
            </a:r>
          </a:p>
          <a:p>
            <a:r>
              <a:rPr lang="en-US" sz="1200" b="1" dirty="0"/>
              <a:t>H – Toe Kick Depth</a:t>
            </a:r>
            <a:endParaRPr lang="en-US" sz="1200" dirty="0"/>
          </a:p>
          <a:p>
            <a:r>
              <a:rPr lang="en-US" sz="1200" b="1" dirty="0"/>
              <a:t>K – Toe Kick Bottom Offset Height </a:t>
            </a:r>
            <a:endParaRPr lang="en-US" sz="1200" dirty="0"/>
          </a:p>
        </p:txBody>
      </p:sp>
      <p:sp>
        <p:nvSpPr>
          <p:cNvPr id="19" name="Callout: Line 18">
            <a:extLst>
              <a:ext uri="{FF2B5EF4-FFF2-40B4-BE49-F238E27FC236}">
                <a16:creationId xmlns:a16="http://schemas.microsoft.com/office/drawing/2014/main" id="{9743585A-5991-41D9-8FD8-CB2EF9D83B1D}"/>
              </a:ext>
            </a:extLst>
          </p:cNvPr>
          <p:cNvSpPr/>
          <p:nvPr/>
        </p:nvSpPr>
        <p:spPr>
          <a:xfrm>
            <a:off x="8928198" y="5133953"/>
            <a:ext cx="1079025" cy="240239"/>
          </a:xfrm>
          <a:prstGeom prst="borderCallout1">
            <a:avLst>
              <a:gd name="adj1" fmla="val 3889"/>
              <a:gd name="adj2" fmla="val 947"/>
              <a:gd name="adj3" fmla="val -43210"/>
              <a:gd name="adj4" fmla="val -51924"/>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Assy Holes</a:t>
            </a:r>
          </a:p>
        </p:txBody>
      </p:sp>
      <p:sp>
        <p:nvSpPr>
          <p:cNvPr id="11" name="Speech Bubble: Rectangle 10">
            <a:extLst>
              <a:ext uri="{FF2B5EF4-FFF2-40B4-BE49-F238E27FC236}">
                <a16:creationId xmlns:a16="http://schemas.microsoft.com/office/drawing/2014/main" id="{130880D8-5D97-48B6-AC81-DF0CFD8C9609}"/>
              </a:ext>
            </a:extLst>
          </p:cNvPr>
          <p:cNvSpPr/>
          <p:nvPr/>
        </p:nvSpPr>
        <p:spPr>
          <a:xfrm>
            <a:off x="2778093" y="3536411"/>
            <a:ext cx="1496695"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Shelf Section</a:t>
            </a:r>
            <a:endParaRPr lang="en-US" sz="1600" dirty="0"/>
          </a:p>
        </p:txBody>
      </p:sp>
      <p:sp>
        <p:nvSpPr>
          <p:cNvPr id="14" name="TextBox 13">
            <a:extLst>
              <a:ext uri="{FF2B5EF4-FFF2-40B4-BE49-F238E27FC236}">
                <a16:creationId xmlns:a16="http://schemas.microsoft.com/office/drawing/2014/main" id="{79996848-53C8-4A81-B5E3-A381398BBE2D}"/>
              </a:ext>
            </a:extLst>
          </p:cNvPr>
          <p:cNvSpPr txBox="1"/>
          <p:nvPr/>
        </p:nvSpPr>
        <p:spPr>
          <a:xfrm>
            <a:off x="5567474" y="3946240"/>
            <a:ext cx="285750" cy="369332"/>
          </a:xfrm>
          <a:prstGeom prst="rect">
            <a:avLst/>
          </a:prstGeom>
          <a:noFill/>
        </p:spPr>
        <p:txBody>
          <a:bodyPr wrap="square" rtlCol="0">
            <a:spAutoFit/>
          </a:bodyPr>
          <a:lstStyle/>
          <a:p>
            <a:r>
              <a:rPr lang="en-US" dirty="0">
                <a:latin typeface="Arial Narrow" panose="020B0606020202030204" pitchFamily="34" charset="0"/>
              </a:rPr>
              <a:t>K</a:t>
            </a:r>
          </a:p>
        </p:txBody>
      </p:sp>
      <p:cxnSp>
        <p:nvCxnSpPr>
          <p:cNvPr id="18" name="Straight Arrow Connector 17">
            <a:extLst>
              <a:ext uri="{FF2B5EF4-FFF2-40B4-BE49-F238E27FC236}">
                <a16:creationId xmlns:a16="http://schemas.microsoft.com/office/drawing/2014/main" id="{F7FD1613-2C39-4C4B-A5C0-46927E1D9E67}"/>
              </a:ext>
            </a:extLst>
          </p:cNvPr>
          <p:cNvCxnSpPr>
            <a:cxnSpLocks/>
          </p:cNvCxnSpPr>
          <p:nvPr/>
        </p:nvCxnSpPr>
        <p:spPr>
          <a:xfrm flipV="1">
            <a:off x="5481112" y="4130068"/>
            <a:ext cx="0" cy="470078"/>
          </a:xfrm>
          <a:prstGeom prst="straightConnector1">
            <a:avLst/>
          </a:prstGeom>
          <a:ln w="15875">
            <a:headEnd type="triangle" w="med" len="lg"/>
            <a:tailEnd type="non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A33F8CD-EC22-454B-8B30-F8A1D7C1632F}"/>
              </a:ext>
            </a:extLst>
          </p:cNvPr>
          <p:cNvCxnSpPr>
            <a:cxnSpLocks/>
          </p:cNvCxnSpPr>
          <p:nvPr/>
        </p:nvCxnSpPr>
        <p:spPr>
          <a:xfrm>
            <a:off x="5481112" y="4685871"/>
            <a:ext cx="0" cy="270177"/>
          </a:xfrm>
          <a:prstGeom prst="straightConnector1">
            <a:avLst/>
          </a:prstGeom>
          <a:ln w="15875">
            <a:headEnd type="triangle" w="med" len="lg"/>
            <a:tailEnd type="non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C7E1A074-B3CC-4B46-8375-8AE819E28343}"/>
              </a:ext>
            </a:extLst>
          </p:cNvPr>
          <p:cNvCxnSpPr>
            <a:cxnSpLocks/>
          </p:cNvCxnSpPr>
          <p:nvPr/>
        </p:nvCxnSpPr>
        <p:spPr>
          <a:xfrm flipH="1">
            <a:off x="5482166" y="4130068"/>
            <a:ext cx="147112" cy="0"/>
          </a:xfrm>
          <a:prstGeom prst="line">
            <a:avLst/>
          </a:prstGeom>
        </p:spPr>
        <p:style>
          <a:lnRef idx="1">
            <a:schemeClr val="dk1"/>
          </a:lnRef>
          <a:fillRef idx="0">
            <a:schemeClr val="dk1"/>
          </a:fillRef>
          <a:effectRef idx="0">
            <a:schemeClr val="dk1"/>
          </a:effectRef>
          <a:fontRef idx="minor">
            <a:schemeClr val="tx1"/>
          </a:fontRef>
        </p:style>
      </p:cxnSp>
      <p:sp>
        <p:nvSpPr>
          <p:cNvPr id="22" name="Callout: Line 21">
            <a:extLst>
              <a:ext uri="{FF2B5EF4-FFF2-40B4-BE49-F238E27FC236}">
                <a16:creationId xmlns:a16="http://schemas.microsoft.com/office/drawing/2014/main" id="{17E40BF6-83A3-4693-AA66-F46806695DE2}"/>
              </a:ext>
            </a:extLst>
          </p:cNvPr>
          <p:cNvSpPr/>
          <p:nvPr/>
        </p:nvSpPr>
        <p:spPr>
          <a:xfrm>
            <a:off x="2631441" y="1475452"/>
            <a:ext cx="1638636" cy="240239"/>
          </a:xfrm>
          <a:prstGeom prst="borderCallout1">
            <a:avLst>
              <a:gd name="adj1" fmla="val 1775"/>
              <a:gd name="adj2" fmla="val 100172"/>
              <a:gd name="adj3" fmla="val 307809"/>
              <a:gd name="adj4" fmla="val 149141"/>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latin typeface="Calibri" panose="020F0502020204030204" pitchFamily="34" charset="0"/>
                <a:cs typeface="Calibri" panose="020F0502020204030204" pitchFamily="34" charset="0"/>
              </a:rPr>
              <a:t>See Shelf Section</a:t>
            </a:r>
          </a:p>
        </p:txBody>
      </p:sp>
      <p:sp>
        <p:nvSpPr>
          <p:cNvPr id="15" name="Oval 14">
            <a:extLst>
              <a:ext uri="{FF2B5EF4-FFF2-40B4-BE49-F238E27FC236}">
                <a16:creationId xmlns:a16="http://schemas.microsoft.com/office/drawing/2014/main" id="{C9535104-492B-4229-B9A8-D69CD30D8158}"/>
              </a:ext>
            </a:extLst>
          </p:cNvPr>
          <p:cNvSpPr/>
          <p:nvPr/>
        </p:nvSpPr>
        <p:spPr>
          <a:xfrm flipH="1">
            <a:off x="2397817" y="1446167"/>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Tree>
    <p:extLst>
      <p:ext uri="{BB962C8B-B14F-4D97-AF65-F5344CB8AC3E}">
        <p14:creationId xmlns:p14="http://schemas.microsoft.com/office/powerpoint/2010/main" val="87014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Cabinet Part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70" name="Group 69">
            <a:extLst>
              <a:ext uri="{FF2B5EF4-FFF2-40B4-BE49-F238E27FC236}">
                <a16:creationId xmlns:a16="http://schemas.microsoft.com/office/drawing/2014/main" id="{514D9AE7-FE8F-4761-9DD9-DFBE9273F5D6}"/>
              </a:ext>
            </a:extLst>
          </p:cNvPr>
          <p:cNvGrpSpPr/>
          <p:nvPr/>
        </p:nvGrpSpPr>
        <p:grpSpPr>
          <a:xfrm>
            <a:off x="887004" y="3263860"/>
            <a:ext cx="2509732" cy="2687007"/>
            <a:chOff x="887004" y="3263860"/>
            <a:chExt cx="2509732" cy="2687007"/>
          </a:xfrm>
        </p:grpSpPr>
        <p:pic>
          <p:nvPicPr>
            <p:cNvPr id="71" name="Picture Placeholder 5" descr="VCarve Pro 11.010 - {James L Anderson} - [DrawerDetails-04]">
              <a:extLst>
                <a:ext uri="{FF2B5EF4-FFF2-40B4-BE49-F238E27FC236}">
                  <a16:creationId xmlns:a16="http://schemas.microsoft.com/office/drawing/2014/main" id="{0CDF88A8-C2F4-4CD1-91C1-341BA5256D76}"/>
                </a:ext>
              </a:extLst>
            </p:cNvPr>
            <p:cNvPicPr>
              <a:picLocks noChangeAspect="1"/>
            </p:cNvPicPr>
            <p:nvPr/>
          </p:nvPicPr>
          <p:blipFill rotWithShape="1">
            <a:blip r:embed="rId2">
              <a:extLst>
                <a:ext uri="{28A0092B-C50C-407E-A947-70E740481C1C}">
                  <a14:useLocalDpi xmlns:a14="http://schemas.microsoft.com/office/drawing/2010/main" val="0"/>
                </a:ext>
              </a:extLst>
            </a:blip>
            <a:srcRect l="8415" t="7685" r="12377" b="8030"/>
            <a:stretch/>
          </p:blipFill>
          <p:spPr>
            <a:xfrm>
              <a:off x="902356" y="3263860"/>
              <a:ext cx="2494380" cy="2322045"/>
            </a:xfrm>
            <a:prstGeom prst="rect">
              <a:avLst/>
            </a:prstGeom>
            <a:ln>
              <a:noFill/>
            </a:ln>
            <a:effectLst>
              <a:outerShdw blurRad="292100" dist="139700" dir="2700000" algn="tl" rotWithShape="0">
                <a:srgbClr val="333333">
                  <a:alpha val="65000"/>
                </a:srgbClr>
              </a:outerShdw>
            </a:effectLst>
          </p:spPr>
        </p:pic>
        <p:cxnSp>
          <p:nvCxnSpPr>
            <p:cNvPr id="72" name="Straight Arrow Connector 71">
              <a:extLst>
                <a:ext uri="{FF2B5EF4-FFF2-40B4-BE49-F238E27FC236}">
                  <a16:creationId xmlns:a16="http://schemas.microsoft.com/office/drawing/2014/main" id="{01785BC7-E9D2-48DA-A0CB-2CC1EBEA3ECE}"/>
                </a:ext>
              </a:extLst>
            </p:cNvPr>
            <p:cNvCxnSpPr>
              <a:cxnSpLocks/>
            </p:cNvCxnSpPr>
            <p:nvPr/>
          </p:nvCxnSpPr>
          <p:spPr>
            <a:xfrm>
              <a:off x="2953709" y="4222955"/>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FC83B8C-C1E7-4A17-8BC0-A6422F348908}"/>
                </a:ext>
              </a:extLst>
            </p:cNvPr>
            <p:cNvCxnSpPr>
              <a:cxnSpLocks/>
            </p:cNvCxnSpPr>
            <p:nvPr/>
          </p:nvCxnSpPr>
          <p:spPr>
            <a:xfrm flipV="1">
              <a:off x="2123139" y="5178084"/>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EBA75872-855D-46A4-B5A1-8B09E9FFAE45}"/>
                </a:ext>
              </a:extLst>
            </p:cNvPr>
            <p:cNvSpPr/>
            <p:nvPr/>
          </p:nvSpPr>
          <p:spPr>
            <a:xfrm>
              <a:off x="2303057" y="414936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cxnSp>
          <p:nvCxnSpPr>
            <p:cNvPr id="75" name="Straight Connector 74">
              <a:extLst>
                <a:ext uri="{FF2B5EF4-FFF2-40B4-BE49-F238E27FC236}">
                  <a16:creationId xmlns:a16="http://schemas.microsoft.com/office/drawing/2014/main" id="{E4EFF9D9-683F-427A-A32E-914A2D9DAF1C}"/>
                </a:ext>
              </a:extLst>
            </p:cNvPr>
            <p:cNvCxnSpPr>
              <a:cxnSpLocks/>
            </p:cNvCxnSpPr>
            <p:nvPr/>
          </p:nvCxnSpPr>
          <p:spPr>
            <a:xfrm flipH="1">
              <a:off x="2962720" y="518847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7A87D221-BC5D-46AC-8C78-4E538967A9AC}"/>
                </a:ext>
              </a:extLst>
            </p:cNvPr>
            <p:cNvCxnSpPr>
              <a:cxnSpLocks/>
            </p:cNvCxnSpPr>
            <p:nvPr/>
          </p:nvCxnSpPr>
          <p:spPr>
            <a:xfrm flipV="1">
              <a:off x="3143966" y="4781979"/>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E9C9ED0F-6A74-413A-9382-BF961962C9A0}"/>
                </a:ext>
              </a:extLst>
            </p:cNvPr>
            <p:cNvCxnSpPr>
              <a:cxnSpLocks/>
            </p:cNvCxnSpPr>
            <p:nvPr/>
          </p:nvCxnSpPr>
          <p:spPr>
            <a:xfrm flipV="1">
              <a:off x="3137352" y="5193876"/>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83B1438-1D23-468B-A249-7BAEF65E0FFD}"/>
                </a:ext>
              </a:extLst>
            </p:cNvPr>
            <p:cNvCxnSpPr>
              <a:cxnSpLocks/>
            </p:cNvCxnSpPr>
            <p:nvPr/>
          </p:nvCxnSpPr>
          <p:spPr>
            <a:xfrm flipH="1" flipV="1">
              <a:off x="3002774" y="5363579"/>
              <a:ext cx="141192" cy="1"/>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984E4B5C-BFD1-4164-9659-FB301E850DA7}"/>
                </a:ext>
              </a:extLst>
            </p:cNvPr>
            <p:cNvSpPr/>
            <p:nvPr/>
          </p:nvSpPr>
          <p:spPr>
            <a:xfrm>
              <a:off x="2837032" y="528673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H</a:t>
              </a:r>
            </a:p>
          </p:txBody>
        </p:sp>
        <p:cxnSp>
          <p:nvCxnSpPr>
            <p:cNvPr id="80" name="Straight Connector 79">
              <a:extLst>
                <a:ext uri="{FF2B5EF4-FFF2-40B4-BE49-F238E27FC236}">
                  <a16:creationId xmlns:a16="http://schemas.microsoft.com/office/drawing/2014/main" id="{8BAFD0D9-E845-40E1-9AE8-D1A99BEA43AB}"/>
                </a:ext>
              </a:extLst>
            </p:cNvPr>
            <p:cNvCxnSpPr>
              <a:cxnSpLocks/>
            </p:cNvCxnSpPr>
            <p:nvPr/>
          </p:nvCxnSpPr>
          <p:spPr>
            <a:xfrm flipH="1">
              <a:off x="2962719" y="498212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8FEFC760-CC1B-4302-B143-639AD2C99FE6}"/>
                </a:ext>
              </a:extLst>
            </p:cNvPr>
            <p:cNvCxnSpPr>
              <a:cxnSpLocks/>
            </p:cNvCxnSpPr>
            <p:nvPr/>
          </p:nvCxnSpPr>
          <p:spPr>
            <a:xfrm>
              <a:off x="2448193" y="4222955"/>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C69E5E2-17B4-40D7-8AEA-D9246B1CB01B}"/>
                </a:ext>
              </a:extLst>
            </p:cNvPr>
            <p:cNvCxnSpPr>
              <a:cxnSpLocks/>
            </p:cNvCxnSpPr>
            <p:nvPr/>
          </p:nvCxnSpPr>
          <p:spPr>
            <a:xfrm flipV="1">
              <a:off x="2123139" y="4549277"/>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261830B-B27D-431F-923D-5F498A2B21A5}"/>
                </a:ext>
              </a:extLst>
            </p:cNvPr>
            <p:cNvCxnSpPr>
              <a:cxnSpLocks/>
            </p:cNvCxnSpPr>
            <p:nvPr/>
          </p:nvCxnSpPr>
          <p:spPr>
            <a:xfrm flipH="1" flipV="1">
              <a:off x="1980400" y="5359461"/>
              <a:ext cx="141192" cy="1"/>
            </a:xfrm>
            <a:prstGeom prst="line">
              <a:avLst/>
            </a:prstGeom>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2C6FBDEC-7254-43B4-A71E-E37CAE7797CC}"/>
                </a:ext>
              </a:extLst>
            </p:cNvPr>
            <p:cNvSpPr/>
            <p:nvPr/>
          </p:nvSpPr>
          <p:spPr>
            <a:xfrm>
              <a:off x="1814658" y="528261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sp>
          <p:nvSpPr>
            <p:cNvPr id="85" name="Speech Bubble: Rectangle 84">
              <a:extLst>
                <a:ext uri="{FF2B5EF4-FFF2-40B4-BE49-F238E27FC236}">
                  <a16:creationId xmlns:a16="http://schemas.microsoft.com/office/drawing/2014/main" id="{4E7CCF72-8947-4E25-8841-4A7D5DD0E6C4}"/>
                </a:ext>
              </a:extLst>
            </p:cNvPr>
            <p:cNvSpPr/>
            <p:nvPr/>
          </p:nvSpPr>
          <p:spPr>
            <a:xfrm>
              <a:off x="887004" y="5671467"/>
              <a:ext cx="2509732"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Side to Back Section</a:t>
              </a:r>
              <a:endParaRPr lang="en-US" sz="1600" dirty="0"/>
            </a:p>
          </p:txBody>
        </p:sp>
        <p:sp>
          <p:nvSpPr>
            <p:cNvPr id="86" name="Callout: Line 85">
              <a:extLst>
                <a:ext uri="{FF2B5EF4-FFF2-40B4-BE49-F238E27FC236}">
                  <a16:creationId xmlns:a16="http://schemas.microsoft.com/office/drawing/2014/main" id="{BC888D72-B2D4-4113-A380-4FE41FEC7B0F}"/>
                </a:ext>
              </a:extLst>
            </p:cNvPr>
            <p:cNvSpPr/>
            <p:nvPr/>
          </p:nvSpPr>
          <p:spPr>
            <a:xfrm>
              <a:off x="1428262" y="3532247"/>
              <a:ext cx="874795" cy="240239"/>
            </a:xfrm>
            <a:prstGeom prst="borderCallout1">
              <a:avLst>
                <a:gd name="adj1" fmla="val 103274"/>
                <a:gd name="adj2" fmla="val 101159"/>
                <a:gd name="adj3" fmla="val 208423"/>
                <a:gd name="adj4" fmla="val 13796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sp>
          <p:nvSpPr>
            <p:cNvPr id="87" name="Callout: Line 86">
              <a:extLst>
                <a:ext uri="{FF2B5EF4-FFF2-40B4-BE49-F238E27FC236}">
                  <a16:creationId xmlns:a16="http://schemas.microsoft.com/office/drawing/2014/main" id="{62E40C11-3A98-4159-8BC8-0DC25D1608C4}"/>
                </a:ext>
              </a:extLst>
            </p:cNvPr>
            <p:cNvSpPr/>
            <p:nvPr/>
          </p:nvSpPr>
          <p:spPr>
            <a:xfrm>
              <a:off x="1016531" y="3944570"/>
              <a:ext cx="874795" cy="240239"/>
            </a:xfrm>
            <a:prstGeom prst="borderCallout1">
              <a:avLst>
                <a:gd name="adj1" fmla="val 99045"/>
                <a:gd name="adj2" fmla="val 1277"/>
                <a:gd name="adj3" fmla="val 341640"/>
                <a:gd name="adj4" fmla="val 10080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Side Panel</a:t>
              </a:r>
            </a:p>
          </p:txBody>
        </p:sp>
      </p:grpSp>
      <p:grpSp>
        <p:nvGrpSpPr>
          <p:cNvPr id="88" name="Group 87">
            <a:extLst>
              <a:ext uri="{FF2B5EF4-FFF2-40B4-BE49-F238E27FC236}">
                <a16:creationId xmlns:a16="http://schemas.microsoft.com/office/drawing/2014/main" id="{699C4E01-D6C5-43DD-9476-AA473CC0EA44}"/>
              </a:ext>
            </a:extLst>
          </p:cNvPr>
          <p:cNvGrpSpPr/>
          <p:nvPr/>
        </p:nvGrpSpPr>
        <p:grpSpPr>
          <a:xfrm>
            <a:off x="914980" y="883760"/>
            <a:ext cx="2400126" cy="1756066"/>
            <a:chOff x="914980" y="883760"/>
            <a:chExt cx="2400126" cy="1756066"/>
          </a:xfrm>
        </p:grpSpPr>
        <p:pic>
          <p:nvPicPr>
            <p:cNvPr id="89" name="Picture Placeholder 5" descr="VCarve Pro 11.010 - {James L Anderson} - [Details-01]">
              <a:extLst>
                <a:ext uri="{FF2B5EF4-FFF2-40B4-BE49-F238E27FC236}">
                  <a16:creationId xmlns:a16="http://schemas.microsoft.com/office/drawing/2014/main" id="{79C8FD3D-90B8-4640-B70A-45DC6141BEC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2050" t="8583" r="7540" b="22713"/>
            <a:stretch/>
          </p:blipFill>
          <p:spPr>
            <a:xfrm>
              <a:off x="914980" y="883760"/>
              <a:ext cx="2400126" cy="1412855"/>
            </a:xfrm>
            <a:prstGeom prst="rect">
              <a:avLst/>
            </a:prstGeom>
            <a:ln>
              <a:noFill/>
            </a:ln>
            <a:effectLst>
              <a:outerShdw blurRad="292100" dist="139700" dir="2700000" algn="tl" rotWithShape="0">
                <a:srgbClr val="333333">
                  <a:alpha val="65000"/>
                </a:srgbClr>
              </a:outerShdw>
            </a:effectLst>
          </p:spPr>
        </p:pic>
        <p:cxnSp>
          <p:nvCxnSpPr>
            <p:cNvPr id="90" name="Straight Arrow Connector 89">
              <a:extLst>
                <a:ext uri="{FF2B5EF4-FFF2-40B4-BE49-F238E27FC236}">
                  <a16:creationId xmlns:a16="http://schemas.microsoft.com/office/drawing/2014/main" id="{51E046B0-193C-45B5-BDA3-D61B0716EA25}"/>
                </a:ext>
              </a:extLst>
            </p:cNvPr>
            <p:cNvCxnSpPr>
              <a:cxnSpLocks/>
            </p:cNvCxnSpPr>
            <p:nvPr/>
          </p:nvCxnSpPr>
          <p:spPr>
            <a:xfrm>
              <a:off x="1310589" y="2155097"/>
              <a:ext cx="536795"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68D412A-2320-4DFB-938D-88DE1F92B734}"/>
                </a:ext>
              </a:extLst>
            </p:cNvPr>
            <p:cNvCxnSpPr/>
            <p:nvPr/>
          </p:nvCxnSpPr>
          <p:spPr>
            <a:xfrm>
              <a:off x="1310589" y="1999180"/>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769A41D-D8BB-45B6-9B78-E7E7ADB6B4FF}"/>
                </a:ext>
              </a:extLst>
            </p:cNvPr>
            <p:cNvCxnSpPr/>
            <p:nvPr/>
          </p:nvCxnSpPr>
          <p:spPr>
            <a:xfrm>
              <a:off x="1847384" y="1999180"/>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B0FC9DA3-8194-4D9B-BD8F-3EDDA0A8D41E}"/>
                </a:ext>
              </a:extLst>
            </p:cNvPr>
            <p:cNvCxnSpPr>
              <a:cxnSpLocks/>
            </p:cNvCxnSpPr>
            <p:nvPr/>
          </p:nvCxnSpPr>
          <p:spPr>
            <a:xfrm flipH="1">
              <a:off x="994162" y="133718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95F7190-ED5C-40AC-A64F-944869ECECE7}"/>
                </a:ext>
              </a:extLst>
            </p:cNvPr>
            <p:cNvCxnSpPr>
              <a:cxnSpLocks/>
            </p:cNvCxnSpPr>
            <p:nvPr/>
          </p:nvCxnSpPr>
          <p:spPr>
            <a:xfrm flipH="1">
              <a:off x="1000439" y="197853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F457C2E8-28EF-4BF8-9B52-8929315FA6C2}"/>
                </a:ext>
              </a:extLst>
            </p:cNvPr>
            <p:cNvCxnSpPr>
              <a:cxnSpLocks/>
            </p:cNvCxnSpPr>
            <p:nvPr/>
          </p:nvCxnSpPr>
          <p:spPr>
            <a:xfrm flipV="1">
              <a:off x="1091235" y="1337183"/>
              <a:ext cx="0" cy="645362"/>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96" name="Oval 95">
              <a:extLst>
                <a:ext uri="{FF2B5EF4-FFF2-40B4-BE49-F238E27FC236}">
                  <a16:creationId xmlns:a16="http://schemas.microsoft.com/office/drawing/2014/main" id="{C9BFF31F-CE6E-4F5D-8AA6-A5BDB2D039E1}"/>
                </a:ext>
              </a:extLst>
            </p:cNvPr>
            <p:cNvSpPr/>
            <p:nvPr/>
          </p:nvSpPr>
          <p:spPr>
            <a:xfrm>
              <a:off x="1009514" y="1589168"/>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97" name="Oval 96">
              <a:extLst>
                <a:ext uri="{FF2B5EF4-FFF2-40B4-BE49-F238E27FC236}">
                  <a16:creationId xmlns:a16="http://schemas.microsoft.com/office/drawing/2014/main" id="{19FFE6D2-A85D-480E-960E-FC5C52196835}"/>
                </a:ext>
              </a:extLst>
            </p:cNvPr>
            <p:cNvSpPr/>
            <p:nvPr/>
          </p:nvSpPr>
          <p:spPr>
            <a:xfrm>
              <a:off x="1487659" y="208440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98" name="Speech Bubble: Rectangle 97">
              <a:extLst>
                <a:ext uri="{FF2B5EF4-FFF2-40B4-BE49-F238E27FC236}">
                  <a16:creationId xmlns:a16="http://schemas.microsoft.com/office/drawing/2014/main" id="{A745AC38-A9AD-4C2D-A99E-A57FFC80DF98}"/>
                </a:ext>
              </a:extLst>
            </p:cNvPr>
            <p:cNvSpPr/>
            <p:nvPr/>
          </p:nvSpPr>
          <p:spPr>
            <a:xfrm>
              <a:off x="916026" y="2360426"/>
              <a:ext cx="2399080"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Shelf Section</a:t>
              </a:r>
              <a:endParaRPr lang="en-US" sz="1600" dirty="0"/>
            </a:p>
          </p:txBody>
        </p:sp>
        <p:sp>
          <p:nvSpPr>
            <p:cNvPr id="99" name="Callout: Line 98">
              <a:extLst>
                <a:ext uri="{FF2B5EF4-FFF2-40B4-BE49-F238E27FC236}">
                  <a16:creationId xmlns:a16="http://schemas.microsoft.com/office/drawing/2014/main" id="{89311622-8337-4D4B-A971-7403D0CAE490}"/>
                </a:ext>
              </a:extLst>
            </p:cNvPr>
            <p:cNvSpPr/>
            <p:nvPr/>
          </p:nvSpPr>
          <p:spPr>
            <a:xfrm>
              <a:off x="2166712" y="922810"/>
              <a:ext cx="874795" cy="240239"/>
            </a:xfrm>
            <a:prstGeom prst="borderCallout1">
              <a:avLst>
                <a:gd name="adj1" fmla="val 94816"/>
                <a:gd name="adj2" fmla="val 116"/>
                <a:gd name="adj3" fmla="val 168246"/>
                <a:gd name="adj4" fmla="val -1359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Panel</a:t>
              </a:r>
            </a:p>
          </p:txBody>
        </p:sp>
        <p:sp>
          <p:nvSpPr>
            <p:cNvPr id="100" name="Callout: Line 99">
              <a:extLst>
                <a:ext uri="{FF2B5EF4-FFF2-40B4-BE49-F238E27FC236}">
                  <a16:creationId xmlns:a16="http://schemas.microsoft.com/office/drawing/2014/main" id="{E5C5BAD1-771C-4226-9322-EAC4F5206B07}"/>
                </a:ext>
              </a:extLst>
            </p:cNvPr>
            <p:cNvSpPr/>
            <p:nvPr/>
          </p:nvSpPr>
          <p:spPr>
            <a:xfrm>
              <a:off x="942548" y="902993"/>
              <a:ext cx="950565" cy="240239"/>
            </a:xfrm>
            <a:prstGeom prst="borderCallout1">
              <a:avLst>
                <a:gd name="adj1" fmla="val 105389"/>
                <a:gd name="adj2" fmla="val 94662"/>
                <a:gd name="adj3" fmla="val 180934"/>
                <a:gd name="adj4" fmla="val 6725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Nosing</a:t>
              </a:r>
            </a:p>
          </p:txBody>
        </p:sp>
      </p:grpSp>
      <p:grpSp>
        <p:nvGrpSpPr>
          <p:cNvPr id="101" name="Group 100">
            <a:extLst>
              <a:ext uri="{FF2B5EF4-FFF2-40B4-BE49-F238E27FC236}">
                <a16:creationId xmlns:a16="http://schemas.microsoft.com/office/drawing/2014/main" id="{22833171-C420-460A-880B-C6FA2EAB66C2}"/>
              </a:ext>
            </a:extLst>
          </p:cNvPr>
          <p:cNvGrpSpPr/>
          <p:nvPr/>
        </p:nvGrpSpPr>
        <p:grpSpPr>
          <a:xfrm>
            <a:off x="6128504" y="3677920"/>
            <a:ext cx="2283976" cy="2285914"/>
            <a:chOff x="6124923" y="3643376"/>
            <a:chExt cx="2254748" cy="2269859"/>
          </a:xfrm>
        </p:grpSpPr>
        <p:pic>
          <p:nvPicPr>
            <p:cNvPr id="102" name="Picture Placeholder 5" descr="VCarve Pro 11.010 - {James L Anderson} - [DrawerDetails-04]">
              <a:extLst>
                <a:ext uri="{FF2B5EF4-FFF2-40B4-BE49-F238E27FC236}">
                  <a16:creationId xmlns:a16="http://schemas.microsoft.com/office/drawing/2014/main" id="{C2B5F3D8-F65B-4FF5-B219-BD30DC827CFB}"/>
                </a:ext>
              </a:extLst>
            </p:cNvPr>
            <p:cNvPicPr>
              <a:picLocks noChangeAspect="1"/>
            </p:cNvPicPr>
            <p:nvPr/>
          </p:nvPicPr>
          <p:blipFill rotWithShape="1">
            <a:blip r:embed="rId5">
              <a:extLst>
                <a:ext uri="{28A0092B-C50C-407E-A947-70E740481C1C}">
                  <a14:useLocalDpi xmlns:a14="http://schemas.microsoft.com/office/drawing/2010/main" val="0"/>
                </a:ext>
              </a:extLst>
            </a:blip>
            <a:srcRect l="13771" t="13238" r="8191" b="10902"/>
            <a:stretch/>
          </p:blipFill>
          <p:spPr>
            <a:xfrm>
              <a:off x="6142229" y="3643376"/>
              <a:ext cx="2237442" cy="1902789"/>
            </a:xfrm>
            <a:prstGeom prst="rect">
              <a:avLst/>
            </a:prstGeom>
            <a:ln>
              <a:noFill/>
            </a:ln>
            <a:effectLst>
              <a:outerShdw blurRad="292100" dist="139700" dir="2700000" algn="tl" rotWithShape="0">
                <a:srgbClr val="333333">
                  <a:alpha val="65000"/>
                </a:srgbClr>
              </a:outerShdw>
            </a:effectLst>
          </p:spPr>
        </p:pic>
        <p:cxnSp>
          <p:nvCxnSpPr>
            <p:cNvPr id="103" name="Straight Arrow Connector 102">
              <a:extLst>
                <a:ext uri="{FF2B5EF4-FFF2-40B4-BE49-F238E27FC236}">
                  <a16:creationId xmlns:a16="http://schemas.microsoft.com/office/drawing/2014/main" id="{E2FBA31A-2F9E-49A2-97C2-3B55F107C8BC}"/>
                </a:ext>
              </a:extLst>
            </p:cNvPr>
            <p:cNvCxnSpPr>
              <a:cxnSpLocks/>
            </p:cNvCxnSpPr>
            <p:nvPr/>
          </p:nvCxnSpPr>
          <p:spPr>
            <a:xfrm>
              <a:off x="6526955" y="5411012"/>
              <a:ext cx="514833"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C9457E3-3777-416A-853A-6B722BDD76A1}"/>
                </a:ext>
              </a:extLst>
            </p:cNvPr>
            <p:cNvCxnSpPr>
              <a:cxnSpLocks/>
            </p:cNvCxnSpPr>
            <p:nvPr/>
          </p:nvCxnSpPr>
          <p:spPr>
            <a:xfrm>
              <a:off x="6526955" y="5323698"/>
              <a:ext cx="0" cy="179047"/>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773F7F84-0B76-42BA-A512-26496BDC1F87}"/>
                </a:ext>
              </a:extLst>
            </p:cNvPr>
            <p:cNvCxnSpPr>
              <a:cxnSpLocks/>
            </p:cNvCxnSpPr>
            <p:nvPr/>
          </p:nvCxnSpPr>
          <p:spPr>
            <a:xfrm>
              <a:off x="7041788" y="5327194"/>
              <a:ext cx="0" cy="179047"/>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74F7A50C-2D88-4B2C-9C0E-9F64C323C808}"/>
                </a:ext>
              </a:extLst>
            </p:cNvPr>
            <p:cNvCxnSpPr>
              <a:cxnSpLocks/>
            </p:cNvCxnSpPr>
            <p:nvPr/>
          </p:nvCxnSpPr>
          <p:spPr>
            <a:xfrm flipH="1">
              <a:off x="6224307" y="4189882"/>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C4ADF4B6-E6A8-44FE-A092-678F5DD370BA}"/>
                </a:ext>
              </a:extLst>
            </p:cNvPr>
            <p:cNvCxnSpPr>
              <a:cxnSpLocks/>
            </p:cNvCxnSpPr>
            <p:nvPr/>
          </p:nvCxnSpPr>
          <p:spPr>
            <a:xfrm flipH="1">
              <a:off x="6224307" y="530623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40E66F56-CF7C-4778-9E92-D8876B7C0930}"/>
                </a:ext>
              </a:extLst>
            </p:cNvPr>
            <p:cNvCxnSpPr>
              <a:cxnSpLocks/>
            </p:cNvCxnSpPr>
            <p:nvPr/>
          </p:nvCxnSpPr>
          <p:spPr>
            <a:xfrm flipV="1">
              <a:off x="6306028" y="4189883"/>
              <a:ext cx="0" cy="1104442"/>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109" name="Oval 108">
              <a:extLst>
                <a:ext uri="{FF2B5EF4-FFF2-40B4-BE49-F238E27FC236}">
                  <a16:creationId xmlns:a16="http://schemas.microsoft.com/office/drawing/2014/main" id="{4C7E8D9D-330D-44A5-9B6E-72FE83A22A53}"/>
                </a:ext>
              </a:extLst>
            </p:cNvPr>
            <p:cNvSpPr/>
            <p:nvPr/>
          </p:nvSpPr>
          <p:spPr>
            <a:xfrm>
              <a:off x="6224307" y="4678288"/>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J</a:t>
              </a:r>
            </a:p>
          </p:txBody>
        </p:sp>
        <p:sp>
          <p:nvSpPr>
            <p:cNvPr id="110" name="Oval 109">
              <a:extLst>
                <a:ext uri="{FF2B5EF4-FFF2-40B4-BE49-F238E27FC236}">
                  <a16:creationId xmlns:a16="http://schemas.microsoft.com/office/drawing/2014/main" id="{B3AB4F9A-DCEC-4391-8A08-6447EA2E4C3D}"/>
                </a:ext>
              </a:extLst>
            </p:cNvPr>
            <p:cNvSpPr/>
            <p:nvPr/>
          </p:nvSpPr>
          <p:spPr>
            <a:xfrm>
              <a:off x="7335861" y="388222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K</a:t>
              </a:r>
            </a:p>
          </p:txBody>
        </p:sp>
        <p:cxnSp>
          <p:nvCxnSpPr>
            <p:cNvPr id="111" name="Straight Connector 110">
              <a:extLst>
                <a:ext uri="{FF2B5EF4-FFF2-40B4-BE49-F238E27FC236}">
                  <a16:creationId xmlns:a16="http://schemas.microsoft.com/office/drawing/2014/main" id="{37B27A33-CCC0-442C-9DB3-27AB8F2B1D33}"/>
                </a:ext>
              </a:extLst>
            </p:cNvPr>
            <p:cNvCxnSpPr>
              <a:cxnSpLocks/>
            </p:cNvCxnSpPr>
            <p:nvPr/>
          </p:nvCxnSpPr>
          <p:spPr>
            <a:xfrm flipH="1">
              <a:off x="7066129" y="4173981"/>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02BB9730-C282-494A-8A45-C433D5520F54}"/>
                </a:ext>
              </a:extLst>
            </p:cNvPr>
            <p:cNvCxnSpPr>
              <a:cxnSpLocks/>
            </p:cNvCxnSpPr>
            <p:nvPr/>
          </p:nvCxnSpPr>
          <p:spPr>
            <a:xfrm flipV="1">
              <a:off x="7241327" y="3961074"/>
              <a:ext cx="1057" cy="216101"/>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212833C3-5135-429F-B445-392EA98C9EDE}"/>
                </a:ext>
              </a:extLst>
            </p:cNvPr>
            <p:cNvCxnSpPr>
              <a:cxnSpLocks/>
            </p:cNvCxnSpPr>
            <p:nvPr/>
          </p:nvCxnSpPr>
          <p:spPr>
            <a:xfrm flipV="1">
              <a:off x="7241327" y="4244287"/>
              <a:ext cx="0" cy="18914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0EEC155B-F54C-4DE6-8DD9-D8A7A196C5AF}"/>
                </a:ext>
              </a:extLst>
            </p:cNvPr>
            <p:cNvCxnSpPr>
              <a:cxnSpLocks/>
            </p:cNvCxnSpPr>
            <p:nvPr/>
          </p:nvCxnSpPr>
          <p:spPr>
            <a:xfrm flipH="1">
              <a:off x="7245706" y="3957121"/>
              <a:ext cx="71249" cy="0"/>
            </a:xfrm>
            <a:prstGeom prst="line">
              <a:avLst/>
            </a:prstGeom>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761306A7-6C4D-47B8-A69F-DC68EB86A844}"/>
                </a:ext>
              </a:extLst>
            </p:cNvPr>
            <p:cNvSpPr/>
            <p:nvPr/>
          </p:nvSpPr>
          <p:spPr>
            <a:xfrm>
              <a:off x="6702651" y="534707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116" name="Speech Bubble: Rectangle 115">
              <a:extLst>
                <a:ext uri="{FF2B5EF4-FFF2-40B4-BE49-F238E27FC236}">
                  <a16:creationId xmlns:a16="http://schemas.microsoft.com/office/drawing/2014/main" id="{E74BF5BA-D38A-40E1-A08B-CD8E576CD2E6}"/>
                </a:ext>
              </a:extLst>
            </p:cNvPr>
            <p:cNvSpPr/>
            <p:nvPr/>
          </p:nvSpPr>
          <p:spPr>
            <a:xfrm>
              <a:off x="6124923" y="5616527"/>
              <a:ext cx="2254747" cy="296708"/>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Bottom Rail Section</a:t>
              </a:r>
              <a:endParaRPr lang="en-US" sz="1600" dirty="0"/>
            </a:p>
          </p:txBody>
        </p:sp>
        <p:sp>
          <p:nvSpPr>
            <p:cNvPr id="117" name="Callout: Line 116">
              <a:extLst>
                <a:ext uri="{FF2B5EF4-FFF2-40B4-BE49-F238E27FC236}">
                  <a16:creationId xmlns:a16="http://schemas.microsoft.com/office/drawing/2014/main" id="{35FDCAA9-28AA-4787-90B6-B3AE7CA86923}"/>
                </a:ext>
              </a:extLst>
            </p:cNvPr>
            <p:cNvSpPr/>
            <p:nvPr/>
          </p:nvSpPr>
          <p:spPr>
            <a:xfrm>
              <a:off x="6229603" y="3730781"/>
              <a:ext cx="925165" cy="240239"/>
            </a:xfrm>
            <a:prstGeom prst="borderCallout1">
              <a:avLst>
                <a:gd name="adj1" fmla="val 99045"/>
                <a:gd name="adj2" fmla="val 2280"/>
                <a:gd name="adj3" fmla="val 174591"/>
                <a:gd name="adj4" fmla="val 33734"/>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Bottom Rail</a:t>
              </a:r>
            </a:p>
          </p:txBody>
        </p:sp>
      </p:grpSp>
      <p:grpSp>
        <p:nvGrpSpPr>
          <p:cNvPr id="118" name="Group 117">
            <a:extLst>
              <a:ext uri="{FF2B5EF4-FFF2-40B4-BE49-F238E27FC236}">
                <a16:creationId xmlns:a16="http://schemas.microsoft.com/office/drawing/2014/main" id="{4E598783-7E3F-4EBC-8CAE-A1FEC0D049CD}"/>
              </a:ext>
            </a:extLst>
          </p:cNvPr>
          <p:cNvGrpSpPr/>
          <p:nvPr/>
        </p:nvGrpSpPr>
        <p:grpSpPr>
          <a:xfrm>
            <a:off x="3785568" y="846595"/>
            <a:ext cx="2132743" cy="2449149"/>
            <a:chOff x="6148909" y="860792"/>
            <a:chExt cx="2132743" cy="2449149"/>
          </a:xfrm>
        </p:grpSpPr>
        <p:pic>
          <p:nvPicPr>
            <p:cNvPr id="119" name="Picture Placeholder 5" descr="VCarve Pro 11.010 - {James L Anderson} - [DrawerDetails-04]">
              <a:extLst>
                <a:ext uri="{FF2B5EF4-FFF2-40B4-BE49-F238E27FC236}">
                  <a16:creationId xmlns:a16="http://schemas.microsoft.com/office/drawing/2014/main" id="{6FB2755B-802A-44BA-9519-DA970233891E}"/>
                </a:ext>
              </a:extLst>
            </p:cNvPr>
            <p:cNvPicPr>
              <a:picLocks noChangeAspect="1"/>
            </p:cNvPicPr>
            <p:nvPr/>
          </p:nvPicPr>
          <p:blipFill rotWithShape="1">
            <a:blip r:embed="rId6">
              <a:extLst>
                <a:ext uri="{28A0092B-C50C-407E-A947-70E740481C1C}">
                  <a14:useLocalDpi xmlns:a14="http://schemas.microsoft.com/office/drawing/2010/main" val="0"/>
                </a:ext>
              </a:extLst>
            </a:blip>
            <a:srcRect l="10668" t="5142" r="7937" b="4291"/>
            <a:stretch/>
          </p:blipFill>
          <p:spPr>
            <a:xfrm>
              <a:off x="6155686" y="860792"/>
              <a:ext cx="2125966" cy="2069471"/>
            </a:xfrm>
            <a:prstGeom prst="rect">
              <a:avLst/>
            </a:prstGeom>
            <a:ln>
              <a:noFill/>
            </a:ln>
            <a:effectLst>
              <a:outerShdw blurRad="292100" dist="139700" dir="2700000" algn="tl" rotWithShape="0">
                <a:srgbClr val="333333">
                  <a:alpha val="65000"/>
                </a:srgbClr>
              </a:outerShdw>
            </a:effectLst>
          </p:spPr>
        </p:pic>
        <p:sp>
          <p:nvSpPr>
            <p:cNvPr id="120" name="Rectangle 119">
              <a:extLst>
                <a:ext uri="{FF2B5EF4-FFF2-40B4-BE49-F238E27FC236}">
                  <a16:creationId xmlns:a16="http://schemas.microsoft.com/office/drawing/2014/main" id="{6D8EEB35-AC3C-45A7-B1BB-CD6F2FE91B15}"/>
                </a:ext>
              </a:extLst>
            </p:cNvPr>
            <p:cNvSpPr/>
            <p:nvPr/>
          </p:nvSpPr>
          <p:spPr>
            <a:xfrm>
              <a:off x="7215347" y="1471224"/>
              <a:ext cx="214630" cy="1156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4EF252FB-32B8-4E50-8772-CEBCA275DF5A}"/>
                </a:ext>
              </a:extLst>
            </p:cNvPr>
            <p:cNvSpPr/>
            <p:nvPr/>
          </p:nvSpPr>
          <p:spPr>
            <a:xfrm rot="5400000">
              <a:off x="7413023" y="1505240"/>
              <a:ext cx="117534" cy="495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2" name="Straight Arrow Connector 121">
              <a:extLst>
                <a:ext uri="{FF2B5EF4-FFF2-40B4-BE49-F238E27FC236}">
                  <a16:creationId xmlns:a16="http://schemas.microsoft.com/office/drawing/2014/main" id="{BFBDF7D0-E7D7-4483-97DE-824CCB551D20}"/>
                </a:ext>
              </a:extLst>
            </p:cNvPr>
            <p:cNvCxnSpPr>
              <a:cxnSpLocks/>
            </p:cNvCxnSpPr>
            <p:nvPr/>
          </p:nvCxnSpPr>
          <p:spPr>
            <a:xfrm>
              <a:off x="6534786" y="2777153"/>
              <a:ext cx="1298045"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455EBE0C-954A-4549-A6A8-723D1991B2FF}"/>
                </a:ext>
              </a:extLst>
            </p:cNvPr>
            <p:cNvCxnSpPr/>
            <p:nvPr/>
          </p:nvCxnSpPr>
          <p:spPr>
            <a:xfrm>
              <a:off x="6534786" y="2621236"/>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A51B95D-0C44-457C-B3CD-6ADD3E2B4EBB}"/>
                </a:ext>
              </a:extLst>
            </p:cNvPr>
            <p:cNvCxnSpPr/>
            <p:nvPr/>
          </p:nvCxnSpPr>
          <p:spPr>
            <a:xfrm>
              <a:off x="7832831" y="2621236"/>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9F53D9C-1703-4A2D-B6E6-EB19D9BB55B6}"/>
                </a:ext>
              </a:extLst>
            </p:cNvPr>
            <p:cNvCxnSpPr>
              <a:cxnSpLocks/>
            </p:cNvCxnSpPr>
            <p:nvPr/>
          </p:nvCxnSpPr>
          <p:spPr>
            <a:xfrm flipH="1">
              <a:off x="6223063" y="214498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7D8122E-9575-4842-819B-A3492D38805F}"/>
                </a:ext>
              </a:extLst>
            </p:cNvPr>
            <p:cNvCxnSpPr>
              <a:cxnSpLocks/>
            </p:cNvCxnSpPr>
            <p:nvPr/>
          </p:nvCxnSpPr>
          <p:spPr>
            <a:xfrm flipH="1">
              <a:off x="6223063" y="262123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BC885E47-7BC2-4B6B-8C03-AFFFEE74BBA0}"/>
                </a:ext>
              </a:extLst>
            </p:cNvPr>
            <p:cNvCxnSpPr/>
            <p:nvPr/>
          </p:nvCxnSpPr>
          <p:spPr>
            <a:xfrm>
              <a:off x="7832831" y="1860548"/>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A627AE63-909F-42D8-B2F8-74FDDCEB0A1D}"/>
                </a:ext>
              </a:extLst>
            </p:cNvPr>
            <p:cNvCxnSpPr>
              <a:cxnSpLocks/>
            </p:cNvCxnSpPr>
            <p:nvPr/>
          </p:nvCxnSpPr>
          <p:spPr>
            <a:xfrm>
              <a:off x="7603703" y="1929411"/>
              <a:ext cx="229128"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C55ACC0A-B2CE-4C39-A186-5146F5930535}"/>
                </a:ext>
              </a:extLst>
            </p:cNvPr>
            <p:cNvCxnSpPr>
              <a:cxnSpLocks/>
            </p:cNvCxnSpPr>
            <p:nvPr/>
          </p:nvCxnSpPr>
          <p:spPr>
            <a:xfrm flipV="1">
              <a:off x="6313859" y="2144986"/>
              <a:ext cx="1057" cy="480261"/>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130" name="Oval 129">
              <a:extLst>
                <a:ext uri="{FF2B5EF4-FFF2-40B4-BE49-F238E27FC236}">
                  <a16:creationId xmlns:a16="http://schemas.microsoft.com/office/drawing/2014/main" id="{B3AB2B98-313E-4EFC-87C4-3B7CA883EA7F}"/>
                </a:ext>
              </a:extLst>
            </p:cNvPr>
            <p:cNvSpPr/>
            <p:nvPr/>
          </p:nvSpPr>
          <p:spPr>
            <a:xfrm>
              <a:off x="6232138" y="23208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131" name="Oval 130">
              <a:extLst>
                <a:ext uri="{FF2B5EF4-FFF2-40B4-BE49-F238E27FC236}">
                  <a16:creationId xmlns:a16="http://schemas.microsoft.com/office/drawing/2014/main" id="{C971B8B4-F9A6-4DA4-9C6B-A81422173628}"/>
                </a:ext>
              </a:extLst>
            </p:cNvPr>
            <p:cNvSpPr/>
            <p:nvPr/>
          </p:nvSpPr>
          <p:spPr>
            <a:xfrm>
              <a:off x="7851541" y="185283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32" name="Oval 131">
              <a:extLst>
                <a:ext uri="{FF2B5EF4-FFF2-40B4-BE49-F238E27FC236}">
                  <a16:creationId xmlns:a16="http://schemas.microsoft.com/office/drawing/2014/main" id="{4C51B210-7424-46E3-B3B7-F4C8890A05A9}"/>
                </a:ext>
              </a:extLst>
            </p:cNvPr>
            <p:cNvSpPr/>
            <p:nvPr/>
          </p:nvSpPr>
          <p:spPr>
            <a:xfrm>
              <a:off x="7110060" y="269815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sp>
          <p:nvSpPr>
            <p:cNvPr id="133" name="Speech Bubble: Rectangle 132">
              <a:extLst>
                <a:ext uri="{FF2B5EF4-FFF2-40B4-BE49-F238E27FC236}">
                  <a16:creationId xmlns:a16="http://schemas.microsoft.com/office/drawing/2014/main" id="{8D3BBB22-DD6B-49F2-9347-02B51917A4EF}"/>
                </a:ext>
              </a:extLst>
            </p:cNvPr>
            <p:cNvSpPr/>
            <p:nvPr/>
          </p:nvSpPr>
          <p:spPr>
            <a:xfrm>
              <a:off x="6148909" y="3007509"/>
              <a:ext cx="2125966" cy="302432"/>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Stile Section</a:t>
              </a:r>
              <a:endParaRPr lang="en-US" sz="1600" dirty="0"/>
            </a:p>
          </p:txBody>
        </p:sp>
        <p:sp>
          <p:nvSpPr>
            <p:cNvPr id="134" name="Callout: Line 133">
              <a:extLst>
                <a:ext uri="{FF2B5EF4-FFF2-40B4-BE49-F238E27FC236}">
                  <a16:creationId xmlns:a16="http://schemas.microsoft.com/office/drawing/2014/main" id="{A7457744-ED0B-4D93-BC09-67C02984DD78}"/>
                </a:ext>
              </a:extLst>
            </p:cNvPr>
            <p:cNvSpPr/>
            <p:nvPr/>
          </p:nvSpPr>
          <p:spPr>
            <a:xfrm>
              <a:off x="6264190" y="1719256"/>
              <a:ext cx="462885" cy="240239"/>
            </a:xfrm>
            <a:prstGeom prst="borderCallout1">
              <a:avLst>
                <a:gd name="adj1" fmla="val 105389"/>
                <a:gd name="adj2" fmla="val 100502"/>
                <a:gd name="adj3" fmla="val 176704"/>
                <a:gd name="adj4" fmla="val 14013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Stile</a:t>
              </a:r>
            </a:p>
          </p:txBody>
        </p:sp>
        <p:sp>
          <p:nvSpPr>
            <p:cNvPr id="135" name="Callout: Line 134">
              <a:extLst>
                <a:ext uri="{FF2B5EF4-FFF2-40B4-BE49-F238E27FC236}">
                  <a16:creationId xmlns:a16="http://schemas.microsoft.com/office/drawing/2014/main" id="{9174F944-423A-4A14-BF24-534C07511BCB}"/>
                </a:ext>
              </a:extLst>
            </p:cNvPr>
            <p:cNvSpPr/>
            <p:nvPr/>
          </p:nvSpPr>
          <p:spPr>
            <a:xfrm>
              <a:off x="6200689" y="1378194"/>
              <a:ext cx="874795" cy="240239"/>
            </a:xfrm>
            <a:prstGeom prst="borderCallout1">
              <a:avLst>
                <a:gd name="adj1" fmla="val 94816"/>
                <a:gd name="adj2" fmla="val 101739"/>
                <a:gd name="adj3" fmla="val 202079"/>
                <a:gd name="adj4" fmla="val 11532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Side Panel</a:t>
              </a:r>
            </a:p>
          </p:txBody>
        </p:sp>
        <p:sp>
          <p:nvSpPr>
            <p:cNvPr id="136" name="Callout: Line 135">
              <a:extLst>
                <a:ext uri="{FF2B5EF4-FFF2-40B4-BE49-F238E27FC236}">
                  <a16:creationId xmlns:a16="http://schemas.microsoft.com/office/drawing/2014/main" id="{7CBDA81C-7C57-4D9A-A5E4-BABBA620A62B}"/>
                </a:ext>
              </a:extLst>
            </p:cNvPr>
            <p:cNvSpPr/>
            <p:nvPr/>
          </p:nvSpPr>
          <p:spPr>
            <a:xfrm>
              <a:off x="6208193" y="931487"/>
              <a:ext cx="701280" cy="361034"/>
            </a:xfrm>
            <a:prstGeom prst="borderCallout1">
              <a:avLst>
                <a:gd name="adj1" fmla="val 8558"/>
                <a:gd name="adj2" fmla="val 99522"/>
                <a:gd name="adj3" fmla="val 154624"/>
                <a:gd name="adj4" fmla="val 142458"/>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 Hole</a:t>
              </a:r>
            </a:p>
          </p:txBody>
        </p:sp>
      </p:grpSp>
      <p:sp>
        <p:nvSpPr>
          <p:cNvPr id="137" name="Speech Bubble: Rectangle 136">
            <a:extLst>
              <a:ext uri="{FF2B5EF4-FFF2-40B4-BE49-F238E27FC236}">
                <a16:creationId xmlns:a16="http://schemas.microsoft.com/office/drawing/2014/main" id="{F71CC082-3FFD-409D-9D8A-3F33B8E945AC}"/>
              </a:ext>
            </a:extLst>
          </p:cNvPr>
          <p:cNvSpPr/>
          <p:nvPr/>
        </p:nvSpPr>
        <p:spPr>
          <a:xfrm>
            <a:off x="8550111" y="786651"/>
            <a:ext cx="2851622" cy="2734737"/>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Values</a:t>
            </a:r>
          </a:p>
          <a:p>
            <a:r>
              <a:rPr lang="en-US" sz="1400" b="1" dirty="0"/>
              <a:t>A – Shelf Nosing Width</a:t>
            </a:r>
          </a:p>
          <a:p>
            <a:r>
              <a:rPr lang="en-US" sz="1400" b="1" dirty="0"/>
              <a:t>B – Shelf Nosing Thickness</a:t>
            </a:r>
          </a:p>
          <a:p>
            <a:r>
              <a:rPr lang="en-US" sz="1400" b="1" dirty="0"/>
              <a:t>C – Face Frame Side Reveal</a:t>
            </a:r>
          </a:p>
          <a:p>
            <a:r>
              <a:rPr lang="en-US" sz="1400" b="1" dirty="0"/>
              <a:t>D – Face Frame Thickness</a:t>
            </a:r>
          </a:p>
          <a:p>
            <a:r>
              <a:rPr lang="en-US" sz="1400" b="1" dirty="0"/>
              <a:t>E – Stile Width</a:t>
            </a:r>
          </a:p>
          <a:p>
            <a:r>
              <a:rPr lang="en-US" sz="1400" b="1" dirty="0"/>
              <a:t>F – Back Material Thickness</a:t>
            </a:r>
          </a:p>
          <a:p>
            <a:r>
              <a:rPr lang="en-US" sz="1400" b="1" dirty="0"/>
              <a:t>G - Carcass Thickness</a:t>
            </a:r>
          </a:p>
          <a:p>
            <a:r>
              <a:rPr lang="en-US" sz="1400" b="1" dirty="0"/>
              <a:t>H – Carcass Dado Height</a:t>
            </a:r>
          </a:p>
          <a:p>
            <a:r>
              <a:rPr lang="en-US" sz="1400" b="1" dirty="0"/>
              <a:t>J – Bottom Rail Width</a:t>
            </a:r>
          </a:p>
          <a:p>
            <a:r>
              <a:rPr lang="en-US" sz="1400" b="1" dirty="0"/>
              <a:t>K – Bottom Rail Reveal</a:t>
            </a:r>
          </a:p>
          <a:p>
            <a:r>
              <a:rPr lang="en-US" sz="1400" b="1" dirty="0"/>
              <a:t>L – Back Dado Height</a:t>
            </a:r>
            <a:endParaRPr lang="en-US" sz="1400" dirty="0"/>
          </a:p>
        </p:txBody>
      </p:sp>
      <p:grpSp>
        <p:nvGrpSpPr>
          <p:cNvPr id="18" name="Group 17">
            <a:extLst>
              <a:ext uri="{FF2B5EF4-FFF2-40B4-BE49-F238E27FC236}">
                <a16:creationId xmlns:a16="http://schemas.microsoft.com/office/drawing/2014/main" id="{B578D85C-ED3E-4E0A-A321-64D185263AE5}"/>
              </a:ext>
            </a:extLst>
          </p:cNvPr>
          <p:cNvGrpSpPr/>
          <p:nvPr/>
        </p:nvGrpSpPr>
        <p:grpSpPr>
          <a:xfrm>
            <a:off x="3765641" y="3559291"/>
            <a:ext cx="2165821" cy="2389012"/>
            <a:chOff x="3765641" y="3559291"/>
            <a:chExt cx="2165821" cy="2389012"/>
          </a:xfrm>
        </p:grpSpPr>
        <p:pic>
          <p:nvPicPr>
            <p:cNvPr id="59" name="Picture Placeholder 5" descr="VCarve Pro 11.010 - {James L Anderson} - [DrawerDetails-04]">
              <a:extLst>
                <a:ext uri="{FF2B5EF4-FFF2-40B4-BE49-F238E27FC236}">
                  <a16:creationId xmlns:a16="http://schemas.microsoft.com/office/drawing/2014/main" id="{7AAAA796-C79B-4F99-AC1D-243C53EB56F8}"/>
                </a:ext>
              </a:extLst>
            </p:cNvPr>
            <p:cNvPicPr>
              <a:picLocks noChangeAspect="1"/>
            </p:cNvPicPr>
            <p:nvPr/>
          </p:nvPicPr>
          <p:blipFill rotWithShape="1">
            <a:blip r:embed="rId7">
              <a:extLst>
                <a:ext uri="{28A0092B-C50C-407E-A947-70E740481C1C}">
                  <a14:useLocalDpi xmlns:a14="http://schemas.microsoft.com/office/drawing/2010/main" val="0"/>
                </a:ext>
              </a:extLst>
            </a:blip>
            <a:srcRect l="10335" t="4790" r="5351" b="5201"/>
            <a:stretch/>
          </p:blipFill>
          <p:spPr>
            <a:xfrm>
              <a:off x="3765641" y="3559291"/>
              <a:ext cx="2165821" cy="2022705"/>
            </a:xfrm>
            <a:prstGeom prst="rect">
              <a:avLst/>
            </a:prstGeom>
            <a:ln>
              <a:noFill/>
            </a:ln>
            <a:effectLst>
              <a:outerShdw blurRad="292100" dist="139700" dir="2700000" algn="tl" rotWithShape="0">
                <a:srgbClr val="333333">
                  <a:alpha val="65000"/>
                </a:srgbClr>
              </a:outerShdw>
            </a:effectLst>
          </p:spPr>
        </p:pic>
        <p:cxnSp>
          <p:nvCxnSpPr>
            <p:cNvPr id="60" name="Straight Arrow Connector 59">
              <a:extLst>
                <a:ext uri="{FF2B5EF4-FFF2-40B4-BE49-F238E27FC236}">
                  <a16:creationId xmlns:a16="http://schemas.microsoft.com/office/drawing/2014/main" id="{4AFDCB54-3870-406A-BBB7-4FA7506C30D0}"/>
                </a:ext>
              </a:extLst>
            </p:cNvPr>
            <p:cNvCxnSpPr>
              <a:cxnSpLocks/>
            </p:cNvCxnSpPr>
            <p:nvPr/>
          </p:nvCxnSpPr>
          <p:spPr>
            <a:xfrm>
              <a:off x="5277420" y="4901320"/>
              <a:ext cx="18688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41D0B226-4A33-4CFA-ADF4-71A592EC4BBD}"/>
                </a:ext>
              </a:extLst>
            </p:cNvPr>
            <p:cNvSpPr/>
            <p:nvPr/>
          </p:nvSpPr>
          <p:spPr>
            <a:xfrm>
              <a:off x="4560843" y="460654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cxnSp>
          <p:nvCxnSpPr>
            <p:cNvPr id="63" name="Straight Arrow Connector 62">
              <a:extLst>
                <a:ext uri="{FF2B5EF4-FFF2-40B4-BE49-F238E27FC236}">
                  <a16:creationId xmlns:a16="http://schemas.microsoft.com/office/drawing/2014/main" id="{6F4F6ADB-F41B-46CD-AED2-95A6996A12F1}"/>
                </a:ext>
              </a:extLst>
            </p:cNvPr>
            <p:cNvCxnSpPr>
              <a:cxnSpLocks/>
            </p:cNvCxnSpPr>
            <p:nvPr/>
          </p:nvCxnSpPr>
          <p:spPr>
            <a:xfrm flipV="1">
              <a:off x="4431715" y="3912630"/>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E15992C-5229-4401-912E-A1DAA1566FEE}"/>
                </a:ext>
              </a:extLst>
            </p:cNvPr>
            <p:cNvCxnSpPr>
              <a:cxnSpLocks/>
            </p:cNvCxnSpPr>
            <p:nvPr/>
          </p:nvCxnSpPr>
          <p:spPr>
            <a:xfrm flipV="1">
              <a:off x="4431715" y="4509659"/>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75D40EF-F553-4C66-B40D-175958458967}"/>
                </a:ext>
              </a:extLst>
            </p:cNvPr>
            <p:cNvCxnSpPr>
              <a:cxnSpLocks/>
            </p:cNvCxnSpPr>
            <p:nvPr/>
          </p:nvCxnSpPr>
          <p:spPr>
            <a:xfrm flipH="1" flipV="1">
              <a:off x="4431715" y="4686111"/>
              <a:ext cx="141192" cy="1"/>
            </a:xfrm>
            <a:prstGeom prst="line">
              <a:avLst/>
            </a:prstGeom>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41D56E4A-7401-4614-8891-5B26E3A1EE31}"/>
                </a:ext>
              </a:extLst>
            </p:cNvPr>
            <p:cNvSpPr/>
            <p:nvPr/>
          </p:nvSpPr>
          <p:spPr>
            <a:xfrm>
              <a:off x="5478778" y="483825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cxnSp>
          <p:nvCxnSpPr>
            <p:cNvPr id="67" name="Straight Arrow Connector 66">
              <a:extLst>
                <a:ext uri="{FF2B5EF4-FFF2-40B4-BE49-F238E27FC236}">
                  <a16:creationId xmlns:a16="http://schemas.microsoft.com/office/drawing/2014/main" id="{A702F2E7-11F2-4B68-826B-061B775ADE33}"/>
                </a:ext>
              </a:extLst>
            </p:cNvPr>
            <p:cNvCxnSpPr>
              <a:cxnSpLocks/>
            </p:cNvCxnSpPr>
            <p:nvPr/>
          </p:nvCxnSpPr>
          <p:spPr>
            <a:xfrm>
              <a:off x="4799142" y="4901320"/>
              <a:ext cx="23563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8" name="Speech Bubble: Rectangle 67">
              <a:extLst>
                <a:ext uri="{FF2B5EF4-FFF2-40B4-BE49-F238E27FC236}">
                  <a16:creationId xmlns:a16="http://schemas.microsoft.com/office/drawing/2014/main" id="{6A71F872-E252-49B4-A95C-8AA641101C0F}"/>
                </a:ext>
              </a:extLst>
            </p:cNvPr>
            <p:cNvSpPr/>
            <p:nvPr/>
          </p:nvSpPr>
          <p:spPr>
            <a:xfrm>
              <a:off x="3765641" y="5656805"/>
              <a:ext cx="2165821" cy="291498"/>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Top to Back Section</a:t>
              </a:r>
              <a:endParaRPr lang="en-US" sz="1600" dirty="0"/>
            </a:p>
          </p:txBody>
        </p:sp>
        <p:sp>
          <p:nvSpPr>
            <p:cNvPr id="138" name="Callout: Line 137">
              <a:extLst>
                <a:ext uri="{FF2B5EF4-FFF2-40B4-BE49-F238E27FC236}">
                  <a16:creationId xmlns:a16="http://schemas.microsoft.com/office/drawing/2014/main" id="{EDEF7E2A-916A-4F03-94B3-06CDB61259E6}"/>
                </a:ext>
              </a:extLst>
            </p:cNvPr>
            <p:cNvSpPr/>
            <p:nvPr/>
          </p:nvSpPr>
          <p:spPr>
            <a:xfrm>
              <a:off x="3882763" y="5193274"/>
              <a:ext cx="925165" cy="240239"/>
            </a:xfrm>
            <a:prstGeom prst="borderCallout1">
              <a:avLst>
                <a:gd name="adj1" fmla="val -339"/>
                <a:gd name="adj2" fmla="val 101666"/>
                <a:gd name="adj3" fmla="val -47438"/>
                <a:gd name="adj4" fmla="val 12543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sp>
          <p:nvSpPr>
            <p:cNvPr id="139" name="Callout: Line 138">
              <a:extLst>
                <a:ext uri="{FF2B5EF4-FFF2-40B4-BE49-F238E27FC236}">
                  <a16:creationId xmlns:a16="http://schemas.microsoft.com/office/drawing/2014/main" id="{36A90D08-44E0-4520-B5B4-5347859BDC7C}"/>
                </a:ext>
              </a:extLst>
            </p:cNvPr>
            <p:cNvSpPr/>
            <p:nvPr/>
          </p:nvSpPr>
          <p:spPr>
            <a:xfrm>
              <a:off x="4001579" y="3633586"/>
              <a:ext cx="1149403" cy="240239"/>
            </a:xfrm>
            <a:prstGeom prst="borderCallout1">
              <a:avLst>
                <a:gd name="adj1" fmla="val 103274"/>
                <a:gd name="adj2" fmla="val 97303"/>
                <a:gd name="adj3" fmla="val 197851"/>
                <a:gd name="adj4" fmla="val 6688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Top Stretcher</a:t>
              </a:r>
            </a:p>
          </p:txBody>
        </p:sp>
      </p:grpSp>
      <p:grpSp>
        <p:nvGrpSpPr>
          <p:cNvPr id="12" name="Group 11">
            <a:extLst>
              <a:ext uri="{FF2B5EF4-FFF2-40B4-BE49-F238E27FC236}">
                <a16:creationId xmlns:a16="http://schemas.microsoft.com/office/drawing/2014/main" id="{42012F08-BBAC-4B0A-9EC8-17F95B16823B}"/>
              </a:ext>
            </a:extLst>
          </p:cNvPr>
          <p:cNvGrpSpPr/>
          <p:nvPr/>
        </p:nvGrpSpPr>
        <p:grpSpPr>
          <a:xfrm>
            <a:off x="6172391" y="793332"/>
            <a:ext cx="2240088" cy="2687687"/>
            <a:chOff x="6172391" y="793332"/>
            <a:chExt cx="2240088" cy="2687687"/>
          </a:xfrm>
        </p:grpSpPr>
        <p:pic>
          <p:nvPicPr>
            <p:cNvPr id="5" name="Picture 4">
              <a:extLst>
                <a:ext uri="{FF2B5EF4-FFF2-40B4-BE49-F238E27FC236}">
                  <a16:creationId xmlns:a16="http://schemas.microsoft.com/office/drawing/2014/main" id="{B6D84804-ABF1-41C2-9AA3-44D6F74C135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6172392" y="793332"/>
              <a:ext cx="2205478" cy="2323997"/>
            </a:xfrm>
            <a:prstGeom prst="rect">
              <a:avLst/>
            </a:prstGeom>
            <a:ln>
              <a:noFill/>
            </a:ln>
            <a:effectLst>
              <a:outerShdw blurRad="292100" dist="139700" dir="2700000" algn="tl" rotWithShape="0">
                <a:srgbClr val="333333">
                  <a:alpha val="65000"/>
                </a:srgbClr>
              </a:outerShdw>
            </a:effectLst>
          </p:spPr>
        </p:pic>
        <p:sp>
          <p:nvSpPr>
            <p:cNvPr id="140" name="Speech Bubble: Rectangle 139">
              <a:extLst>
                <a:ext uri="{FF2B5EF4-FFF2-40B4-BE49-F238E27FC236}">
                  <a16:creationId xmlns:a16="http://schemas.microsoft.com/office/drawing/2014/main" id="{DC8D2F35-D177-4D69-901F-2CA465F994D6}"/>
                </a:ext>
              </a:extLst>
            </p:cNvPr>
            <p:cNvSpPr/>
            <p:nvPr/>
          </p:nvSpPr>
          <p:spPr>
            <a:xfrm>
              <a:off x="6172391" y="3189374"/>
              <a:ext cx="2240088" cy="291645"/>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Bottom to Back Section</a:t>
              </a:r>
              <a:endParaRPr lang="en-US" sz="1600" dirty="0"/>
            </a:p>
          </p:txBody>
        </p:sp>
        <p:sp>
          <p:nvSpPr>
            <p:cNvPr id="141" name="Callout: Line 140">
              <a:extLst>
                <a:ext uri="{FF2B5EF4-FFF2-40B4-BE49-F238E27FC236}">
                  <a16:creationId xmlns:a16="http://schemas.microsoft.com/office/drawing/2014/main" id="{E3B30AC0-D417-4387-BFC6-CBDFCC4F9CD9}"/>
                </a:ext>
              </a:extLst>
            </p:cNvPr>
            <p:cNvSpPr/>
            <p:nvPr/>
          </p:nvSpPr>
          <p:spPr>
            <a:xfrm>
              <a:off x="6229176" y="891168"/>
              <a:ext cx="778439" cy="438195"/>
            </a:xfrm>
            <a:prstGeom prst="borderCallout1">
              <a:avLst>
                <a:gd name="adj1" fmla="val 103274"/>
                <a:gd name="adj2" fmla="val 100827"/>
                <a:gd name="adj3" fmla="val 197851"/>
                <a:gd name="adj4" fmla="val 10682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Bottom Panel</a:t>
              </a:r>
            </a:p>
          </p:txBody>
        </p:sp>
        <p:cxnSp>
          <p:nvCxnSpPr>
            <p:cNvPr id="142" name="Straight Arrow Connector 141">
              <a:extLst>
                <a:ext uri="{FF2B5EF4-FFF2-40B4-BE49-F238E27FC236}">
                  <a16:creationId xmlns:a16="http://schemas.microsoft.com/office/drawing/2014/main" id="{6DC50A27-7844-489D-A65D-84E765CB1BC0}"/>
                </a:ext>
              </a:extLst>
            </p:cNvPr>
            <p:cNvCxnSpPr>
              <a:cxnSpLocks/>
            </p:cNvCxnSpPr>
            <p:nvPr/>
          </p:nvCxnSpPr>
          <p:spPr>
            <a:xfrm>
              <a:off x="7610664" y="2543692"/>
              <a:ext cx="18688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143" name="Oval 142">
              <a:extLst>
                <a:ext uri="{FF2B5EF4-FFF2-40B4-BE49-F238E27FC236}">
                  <a16:creationId xmlns:a16="http://schemas.microsoft.com/office/drawing/2014/main" id="{8FC12DEB-C9FE-423F-A304-087CE7DE0AB3}"/>
                </a:ext>
              </a:extLst>
            </p:cNvPr>
            <p:cNvSpPr/>
            <p:nvPr/>
          </p:nvSpPr>
          <p:spPr>
            <a:xfrm>
              <a:off x="7072395" y="224891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cxnSp>
          <p:nvCxnSpPr>
            <p:cNvPr id="144" name="Straight Arrow Connector 143">
              <a:extLst>
                <a:ext uri="{FF2B5EF4-FFF2-40B4-BE49-F238E27FC236}">
                  <a16:creationId xmlns:a16="http://schemas.microsoft.com/office/drawing/2014/main" id="{A506E05A-B3A4-4B0D-840E-8B46DA3C24DE}"/>
                </a:ext>
              </a:extLst>
            </p:cNvPr>
            <p:cNvCxnSpPr>
              <a:cxnSpLocks/>
            </p:cNvCxnSpPr>
            <p:nvPr/>
          </p:nvCxnSpPr>
          <p:spPr>
            <a:xfrm flipV="1">
              <a:off x="6943267" y="1555002"/>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CAA5589F-339C-4938-9B50-8814883208C4}"/>
                </a:ext>
              </a:extLst>
            </p:cNvPr>
            <p:cNvCxnSpPr>
              <a:cxnSpLocks/>
            </p:cNvCxnSpPr>
            <p:nvPr/>
          </p:nvCxnSpPr>
          <p:spPr>
            <a:xfrm flipV="1">
              <a:off x="6943267" y="2152031"/>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DFA6B358-EE32-43EC-8055-9D69A7755810}"/>
                </a:ext>
              </a:extLst>
            </p:cNvPr>
            <p:cNvCxnSpPr>
              <a:cxnSpLocks/>
            </p:cNvCxnSpPr>
            <p:nvPr/>
          </p:nvCxnSpPr>
          <p:spPr>
            <a:xfrm flipH="1" flipV="1">
              <a:off x="6943267" y="2328483"/>
              <a:ext cx="141192" cy="1"/>
            </a:xfrm>
            <a:prstGeom prst="line">
              <a:avLst/>
            </a:prstGeom>
          </p:spPr>
          <p:style>
            <a:lnRef idx="1">
              <a:schemeClr val="dk1"/>
            </a:lnRef>
            <a:fillRef idx="0">
              <a:schemeClr val="dk1"/>
            </a:fillRef>
            <a:effectRef idx="0">
              <a:schemeClr val="dk1"/>
            </a:effectRef>
            <a:fontRef idx="minor">
              <a:schemeClr val="tx1"/>
            </a:fontRef>
          </p:style>
        </p:cxnSp>
        <p:sp>
          <p:nvSpPr>
            <p:cNvPr id="147" name="Oval 146">
              <a:extLst>
                <a:ext uri="{FF2B5EF4-FFF2-40B4-BE49-F238E27FC236}">
                  <a16:creationId xmlns:a16="http://schemas.microsoft.com/office/drawing/2014/main" id="{59089139-A4A7-4EDE-A448-39D95AF3A72D}"/>
                </a:ext>
              </a:extLst>
            </p:cNvPr>
            <p:cNvSpPr/>
            <p:nvPr/>
          </p:nvSpPr>
          <p:spPr>
            <a:xfrm>
              <a:off x="7812022" y="248062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cxnSp>
          <p:nvCxnSpPr>
            <p:cNvPr id="148" name="Straight Arrow Connector 147">
              <a:extLst>
                <a:ext uri="{FF2B5EF4-FFF2-40B4-BE49-F238E27FC236}">
                  <a16:creationId xmlns:a16="http://schemas.microsoft.com/office/drawing/2014/main" id="{2E642666-A134-4FD5-96FC-FB81999175C7}"/>
                </a:ext>
              </a:extLst>
            </p:cNvPr>
            <p:cNvCxnSpPr>
              <a:cxnSpLocks/>
            </p:cNvCxnSpPr>
            <p:nvPr/>
          </p:nvCxnSpPr>
          <p:spPr>
            <a:xfrm>
              <a:off x="7132386" y="2543692"/>
              <a:ext cx="23563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9" name="Callout: Line 148">
              <a:extLst>
                <a:ext uri="{FF2B5EF4-FFF2-40B4-BE49-F238E27FC236}">
                  <a16:creationId xmlns:a16="http://schemas.microsoft.com/office/drawing/2014/main" id="{D3B1E2FB-EF8F-47FD-A5B6-A58CEEDB4819}"/>
                </a:ext>
              </a:extLst>
            </p:cNvPr>
            <p:cNvSpPr/>
            <p:nvPr/>
          </p:nvSpPr>
          <p:spPr>
            <a:xfrm>
              <a:off x="6211435" y="2835646"/>
              <a:ext cx="925165" cy="240239"/>
            </a:xfrm>
            <a:prstGeom prst="borderCallout1">
              <a:avLst>
                <a:gd name="adj1" fmla="val -339"/>
                <a:gd name="adj2" fmla="val 101666"/>
                <a:gd name="adj3" fmla="val -47438"/>
                <a:gd name="adj4" fmla="val 12543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cxnSp>
          <p:nvCxnSpPr>
            <p:cNvPr id="150" name="Straight Arrow Connector 149">
              <a:extLst>
                <a:ext uri="{FF2B5EF4-FFF2-40B4-BE49-F238E27FC236}">
                  <a16:creationId xmlns:a16="http://schemas.microsoft.com/office/drawing/2014/main" id="{1E35241D-63EB-4B62-8938-EF64137B0672}"/>
                </a:ext>
              </a:extLst>
            </p:cNvPr>
            <p:cNvCxnSpPr>
              <a:cxnSpLocks/>
            </p:cNvCxnSpPr>
            <p:nvPr/>
          </p:nvCxnSpPr>
          <p:spPr>
            <a:xfrm>
              <a:off x="7622728" y="1543296"/>
              <a:ext cx="18688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151" name="Oval 150">
              <a:extLst>
                <a:ext uri="{FF2B5EF4-FFF2-40B4-BE49-F238E27FC236}">
                  <a16:creationId xmlns:a16="http://schemas.microsoft.com/office/drawing/2014/main" id="{08AF610F-F9DB-4617-9684-924156F84EE9}"/>
                </a:ext>
              </a:extLst>
            </p:cNvPr>
            <p:cNvSpPr/>
            <p:nvPr/>
          </p:nvSpPr>
          <p:spPr>
            <a:xfrm>
              <a:off x="7828319" y="148022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L</a:t>
              </a:r>
            </a:p>
          </p:txBody>
        </p:sp>
        <p:cxnSp>
          <p:nvCxnSpPr>
            <p:cNvPr id="152" name="Straight Arrow Connector 151">
              <a:extLst>
                <a:ext uri="{FF2B5EF4-FFF2-40B4-BE49-F238E27FC236}">
                  <a16:creationId xmlns:a16="http://schemas.microsoft.com/office/drawing/2014/main" id="{7CC80A74-677C-42F4-A880-EE43EDB76FC3}"/>
                </a:ext>
              </a:extLst>
            </p:cNvPr>
            <p:cNvCxnSpPr>
              <a:cxnSpLocks/>
            </p:cNvCxnSpPr>
            <p:nvPr/>
          </p:nvCxnSpPr>
          <p:spPr>
            <a:xfrm>
              <a:off x="7248210" y="1544691"/>
              <a:ext cx="23563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66865F93-876F-4A36-AC60-AE33ED98AC59}"/>
                </a:ext>
              </a:extLst>
            </p:cNvPr>
            <p:cNvCxnSpPr>
              <a:cxnSpLocks/>
            </p:cNvCxnSpPr>
            <p:nvPr/>
          </p:nvCxnSpPr>
          <p:spPr>
            <a:xfrm flipV="1">
              <a:off x="7489645" y="1494071"/>
              <a:ext cx="0" cy="255093"/>
            </a:xfrm>
            <a:prstGeom prst="line">
              <a:avLst/>
            </a:prstGeom>
          </p:spPr>
          <p:style>
            <a:lnRef idx="1">
              <a:schemeClr val="dk1"/>
            </a:lnRef>
            <a:fillRef idx="0">
              <a:schemeClr val="dk1"/>
            </a:fillRef>
            <a:effectRef idx="0">
              <a:schemeClr val="dk1"/>
            </a:effectRef>
            <a:fontRef idx="minor">
              <a:schemeClr val="tx1"/>
            </a:fontRef>
          </p:style>
        </p:cxnSp>
      </p:grpSp>
      <p:sp>
        <p:nvSpPr>
          <p:cNvPr id="154" name="Oval 153">
            <a:extLst>
              <a:ext uri="{FF2B5EF4-FFF2-40B4-BE49-F238E27FC236}">
                <a16:creationId xmlns:a16="http://schemas.microsoft.com/office/drawing/2014/main" id="{1D1476B7-E707-41CC-8B4A-CD17263F5D20}"/>
              </a:ext>
            </a:extLst>
          </p:cNvPr>
          <p:cNvSpPr/>
          <p:nvPr/>
        </p:nvSpPr>
        <p:spPr>
          <a:xfrm flipH="1">
            <a:off x="708084" y="2346138"/>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155" name="Oval 154">
            <a:extLst>
              <a:ext uri="{FF2B5EF4-FFF2-40B4-BE49-F238E27FC236}">
                <a16:creationId xmlns:a16="http://schemas.microsoft.com/office/drawing/2014/main" id="{A934D7FA-ACAB-4718-8601-FEA7C0C70637}"/>
              </a:ext>
            </a:extLst>
          </p:cNvPr>
          <p:cNvSpPr/>
          <p:nvPr/>
        </p:nvSpPr>
        <p:spPr>
          <a:xfrm flipH="1">
            <a:off x="3620460" y="2992091"/>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156" name="Oval 155">
            <a:extLst>
              <a:ext uri="{FF2B5EF4-FFF2-40B4-BE49-F238E27FC236}">
                <a16:creationId xmlns:a16="http://schemas.microsoft.com/office/drawing/2014/main" id="{C9763B8C-6502-4A1B-A338-E5EAC1061769}"/>
              </a:ext>
            </a:extLst>
          </p:cNvPr>
          <p:cNvSpPr/>
          <p:nvPr/>
        </p:nvSpPr>
        <p:spPr>
          <a:xfrm flipH="1">
            <a:off x="5944199" y="3185698"/>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57" name="Oval 156">
            <a:extLst>
              <a:ext uri="{FF2B5EF4-FFF2-40B4-BE49-F238E27FC236}">
                <a16:creationId xmlns:a16="http://schemas.microsoft.com/office/drawing/2014/main" id="{E100DF78-D8BA-44F1-BF23-D6FEF6A0572F}"/>
              </a:ext>
            </a:extLst>
          </p:cNvPr>
          <p:cNvSpPr/>
          <p:nvPr/>
        </p:nvSpPr>
        <p:spPr>
          <a:xfrm flipH="1">
            <a:off x="742979" y="5653453"/>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158" name="Oval 157">
            <a:extLst>
              <a:ext uri="{FF2B5EF4-FFF2-40B4-BE49-F238E27FC236}">
                <a16:creationId xmlns:a16="http://schemas.microsoft.com/office/drawing/2014/main" id="{566AD664-EF92-4679-8F8F-8F094EA22E73}"/>
              </a:ext>
            </a:extLst>
          </p:cNvPr>
          <p:cNvSpPr/>
          <p:nvPr/>
        </p:nvSpPr>
        <p:spPr>
          <a:xfrm flipH="1">
            <a:off x="3593778" y="5649496"/>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sp>
        <p:nvSpPr>
          <p:cNvPr id="159" name="Oval 158">
            <a:extLst>
              <a:ext uri="{FF2B5EF4-FFF2-40B4-BE49-F238E27FC236}">
                <a16:creationId xmlns:a16="http://schemas.microsoft.com/office/drawing/2014/main" id="{031E749E-FD5D-4CC4-8745-793321F14CF9}"/>
              </a:ext>
            </a:extLst>
          </p:cNvPr>
          <p:cNvSpPr/>
          <p:nvPr/>
        </p:nvSpPr>
        <p:spPr>
          <a:xfrm flipH="1">
            <a:off x="5993203" y="5666394"/>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spTree>
    <p:extLst>
      <p:ext uri="{BB962C8B-B14F-4D97-AF65-F5344CB8AC3E}">
        <p14:creationId xmlns:p14="http://schemas.microsoft.com/office/powerpoint/2010/main" val="3966864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Base Cabinet Shelf Pin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36</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15" name="Group 14">
            <a:extLst>
              <a:ext uri="{FF2B5EF4-FFF2-40B4-BE49-F238E27FC236}">
                <a16:creationId xmlns:a16="http://schemas.microsoft.com/office/drawing/2014/main" id="{A80DAEC2-DAE2-4C07-B592-7F675812846C}"/>
              </a:ext>
            </a:extLst>
          </p:cNvPr>
          <p:cNvGrpSpPr/>
          <p:nvPr/>
        </p:nvGrpSpPr>
        <p:grpSpPr>
          <a:xfrm>
            <a:off x="1402575" y="1705737"/>
            <a:ext cx="2863819" cy="3074655"/>
            <a:chOff x="5316885" y="1829808"/>
            <a:chExt cx="2863819" cy="3074655"/>
          </a:xfrm>
        </p:grpSpPr>
        <p:sp>
          <p:nvSpPr>
            <p:cNvPr id="68" name="Speech Bubble: Rectangle 67">
              <a:extLst>
                <a:ext uri="{FF2B5EF4-FFF2-40B4-BE49-F238E27FC236}">
                  <a16:creationId xmlns:a16="http://schemas.microsoft.com/office/drawing/2014/main" id="{BCAC55E7-00BE-4644-A957-EC357AA9174C}"/>
                </a:ext>
              </a:extLst>
            </p:cNvPr>
            <p:cNvSpPr/>
            <p:nvPr/>
          </p:nvSpPr>
          <p:spPr>
            <a:xfrm>
              <a:off x="5316885" y="4532987"/>
              <a:ext cx="2858551"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Side Panel Shelf Pin Section</a:t>
              </a:r>
              <a:endParaRPr lang="en-US" sz="1600" dirty="0"/>
            </a:p>
          </p:txBody>
        </p:sp>
        <p:grpSp>
          <p:nvGrpSpPr>
            <p:cNvPr id="12" name="Group 11">
              <a:extLst>
                <a:ext uri="{FF2B5EF4-FFF2-40B4-BE49-F238E27FC236}">
                  <a16:creationId xmlns:a16="http://schemas.microsoft.com/office/drawing/2014/main" id="{62E1F94E-5C79-4FC5-B405-4A0ECCA95DF4}"/>
                </a:ext>
              </a:extLst>
            </p:cNvPr>
            <p:cNvGrpSpPr/>
            <p:nvPr/>
          </p:nvGrpSpPr>
          <p:grpSpPr>
            <a:xfrm>
              <a:off x="5316885" y="1829808"/>
              <a:ext cx="2863819" cy="2534131"/>
              <a:chOff x="5348846" y="2121902"/>
              <a:chExt cx="2863819" cy="2534131"/>
            </a:xfrm>
          </p:grpSpPr>
          <p:pic>
            <p:nvPicPr>
              <p:cNvPr id="11" name="Picture 10" descr="Diagram, engineering drawing&#10;&#10;Description automatically generated">
                <a:extLst>
                  <a:ext uri="{FF2B5EF4-FFF2-40B4-BE49-F238E27FC236}">
                    <a16:creationId xmlns:a16="http://schemas.microsoft.com/office/drawing/2014/main" id="{B3EDE98F-A076-40D2-8481-A4D7C7AEF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846" y="2121902"/>
                <a:ext cx="2863819" cy="2534071"/>
              </a:xfrm>
              <a:prstGeom prst="rect">
                <a:avLst/>
              </a:prstGeom>
              <a:ln>
                <a:noFill/>
              </a:ln>
              <a:effectLst>
                <a:outerShdw blurRad="292100" dist="139700" dir="2700000" algn="tl" rotWithShape="0">
                  <a:srgbClr val="333333">
                    <a:alpha val="65000"/>
                  </a:srgbClr>
                </a:outerShdw>
              </a:effectLst>
            </p:spPr>
          </p:pic>
          <p:sp>
            <p:nvSpPr>
              <p:cNvPr id="49" name="Oval 48">
                <a:extLst>
                  <a:ext uri="{FF2B5EF4-FFF2-40B4-BE49-F238E27FC236}">
                    <a16:creationId xmlns:a16="http://schemas.microsoft.com/office/drawing/2014/main" id="{20E5837A-0C49-4C55-80C5-A86546A2D51F}"/>
                  </a:ext>
                </a:extLst>
              </p:cNvPr>
              <p:cNvSpPr/>
              <p:nvPr/>
            </p:nvSpPr>
            <p:spPr>
              <a:xfrm>
                <a:off x="5626773" y="313797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50" name="Straight Arrow Connector 49">
                <a:extLst>
                  <a:ext uri="{FF2B5EF4-FFF2-40B4-BE49-F238E27FC236}">
                    <a16:creationId xmlns:a16="http://schemas.microsoft.com/office/drawing/2014/main" id="{8B51E890-4714-419A-8720-675C97DE747C}"/>
                  </a:ext>
                </a:extLst>
              </p:cNvPr>
              <p:cNvCxnSpPr>
                <a:cxnSpLocks/>
              </p:cNvCxnSpPr>
              <p:nvPr/>
            </p:nvCxnSpPr>
            <p:spPr>
              <a:xfrm>
                <a:off x="6563280" y="4544547"/>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51" name="Callout: Line 50">
                <a:extLst>
                  <a:ext uri="{FF2B5EF4-FFF2-40B4-BE49-F238E27FC236}">
                    <a16:creationId xmlns:a16="http://schemas.microsoft.com/office/drawing/2014/main" id="{2B0D06F4-BA80-4ADB-BF1F-34F39356D332}"/>
                  </a:ext>
                </a:extLst>
              </p:cNvPr>
              <p:cNvSpPr/>
              <p:nvPr/>
            </p:nvSpPr>
            <p:spPr>
              <a:xfrm>
                <a:off x="6908131" y="4286054"/>
                <a:ext cx="1227041" cy="290894"/>
              </a:xfrm>
              <a:prstGeom prst="borderCallout1">
                <a:avLst>
                  <a:gd name="adj1" fmla="val 3608"/>
                  <a:gd name="adj2" fmla="val -855"/>
                  <a:gd name="adj3" fmla="val -104421"/>
                  <a:gd name="adj4" fmla="val -3100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cxnSp>
            <p:nvCxnSpPr>
              <p:cNvPr id="52" name="Straight Connector 51">
                <a:extLst>
                  <a:ext uri="{FF2B5EF4-FFF2-40B4-BE49-F238E27FC236}">
                    <a16:creationId xmlns:a16="http://schemas.microsoft.com/office/drawing/2014/main" id="{F75F46BD-9AF8-4E7A-9DCA-904BA7157707}"/>
                  </a:ext>
                </a:extLst>
              </p:cNvPr>
              <p:cNvCxnSpPr>
                <a:cxnSpLocks/>
              </p:cNvCxnSpPr>
              <p:nvPr/>
            </p:nvCxnSpPr>
            <p:spPr>
              <a:xfrm flipH="1">
                <a:off x="5875839" y="363666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F406157-0E97-4F3A-8A22-84DAED1F13AB}"/>
                  </a:ext>
                </a:extLst>
              </p:cNvPr>
              <p:cNvCxnSpPr>
                <a:cxnSpLocks/>
              </p:cNvCxnSpPr>
              <p:nvPr/>
            </p:nvCxnSpPr>
            <p:spPr>
              <a:xfrm flipV="1">
                <a:off x="5997337" y="320516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054804A-FC7D-42C4-B063-9D56F7817ED1}"/>
                  </a:ext>
                </a:extLst>
              </p:cNvPr>
              <p:cNvCxnSpPr>
                <a:cxnSpLocks/>
              </p:cNvCxnSpPr>
              <p:nvPr/>
            </p:nvCxnSpPr>
            <p:spPr>
              <a:xfrm flipV="1">
                <a:off x="5997337" y="3647982"/>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2F39384-DDCB-445B-A1E5-6D4E1B399083}"/>
                  </a:ext>
                </a:extLst>
              </p:cNvPr>
              <p:cNvCxnSpPr>
                <a:cxnSpLocks/>
              </p:cNvCxnSpPr>
              <p:nvPr/>
            </p:nvCxnSpPr>
            <p:spPr>
              <a:xfrm flipH="1" flipV="1">
                <a:off x="5850963" y="3208673"/>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085446-E015-4D20-8749-DFDCD6DB7E46}"/>
                  </a:ext>
                </a:extLst>
              </p:cNvPr>
              <p:cNvCxnSpPr>
                <a:cxnSpLocks/>
              </p:cNvCxnSpPr>
              <p:nvPr/>
            </p:nvCxnSpPr>
            <p:spPr>
              <a:xfrm flipH="1">
                <a:off x="5875839" y="341465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76B0BDF-325F-4E94-9262-2FC08C9BDD03}"/>
                  </a:ext>
                </a:extLst>
              </p:cNvPr>
              <p:cNvCxnSpPr>
                <a:cxnSpLocks/>
              </p:cNvCxnSpPr>
              <p:nvPr/>
            </p:nvCxnSpPr>
            <p:spPr>
              <a:xfrm flipH="1">
                <a:off x="6244602" y="3632713"/>
                <a:ext cx="12567" cy="1023320"/>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007E80-EC19-443D-9D08-225D24437E99}"/>
                  </a:ext>
                </a:extLst>
              </p:cNvPr>
              <p:cNvCxnSpPr>
                <a:cxnSpLocks/>
              </p:cNvCxnSpPr>
              <p:nvPr/>
            </p:nvCxnSpPr>
            <p:spPr>
              <a:xfrm flipH="1">
                <a:off x="6563280" y="4329095"/>
                <a:ext cx="1" cy="326938"/>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DEBFC3F-5494-46D2-894A-5F4AB93E517A}"/>
                  </a:ext>
                </a:extLst>
              </p:cNvPr>
              <p:cNvCxnSpPr>
                <a:cxnSpLocks/>
              </p:cNvCxnSpPr>
              <p:nvPr/>
            </p:nvCxnSpPr>
            <p:spPr>
              <a:xfrm flipH="1">
                <a:off x="5833449" y="4544547"/>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0B5DA29-1BDD-4E5D-9170-4A00706A29D7}"/>
                  </a:ext>
                </a:extLst>
              </p:cNvPr>
              <p:cNvCxnSpPr>
                <a:cxnSpLocks/>
              </p:cNvCxnSpPr>
              <p:nvPr/>
            </p:nvCxnSpPr>
            <p:spPr>
              <a:xfrm flipV="1">
                <a:off x="5835450" y="4338567"/>
                <a:ext cx="0" cy="202208"/>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798D5E8E-92CA-47D6-8C94-D71BEFFFAE01}"/>
                  </a:ext>
                </a:extLst>
              </p:cNvPr>
              <p:cNvSpPr/>
              <p:nvPr/>
            </p:nvSpPr>
            <p:spPr>
              <a:xfrm>
                <a:off x="5729775" y="41960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cxnSp>
            <p:nvCxnSpPr>
              <p:cNvPr id="63" name="Straight Connector 62">
                <a:extLst>
                  <a:ext uri="{FF2B5EF4-FFF2-40B4-BE49-F238E27FC236}">
                    <a16:creationId xmlns:a16="http://schemas.microsoft.com/office/drawing/2014/main" id="{BB12D10E-FB32-4C69-A9BE-6B38FB291882}"/>
                  </a:ext>
                </a:extLst>
              </p:cNvPr>
              <p:cNvCxnSpPr>
                <a:cxnSpLocks/>
              </p:cNvCxnSpPr>
              <p:nvPr/>
            </p:nvCxnSpPr>
            <p:spPr>
              <a:xfrm>
                <a:off x="6696627" y="2587544"/>
                <a:ext cx="0" cy="545997"/>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0337E22-29DA-405D-9BE4-64DAB7E1B2C4}"/>
                  </a:ext>
                </a:extLst>
              </p:cNvPr>
              <p:cNvCxnSpPr>
                <a:cxnSpLocks/>
              </p:cNvCxnSpPr>
              <p:nvPr/>
            </p:nvCxnSpPr>
            <p:spPr>
              <a:xfrm flipH="1">
                <a:off x="6113368" y="2711517"/>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B7E8D6C-E8DA-4DD4-8C9A-6FE8554EDC98}"/>
                  </a:ext>
                </a:extLst>
              </p:cNvPr>
              <p:cNvCxnSpPr>
                <a:cxnSpLocks/>
              </p:cNvCxnSpPr>
              <p:nvPr/>
            </p:nvCxnSpPr>
            <p:spPr>
              <a:xfrm>
                <a:off x="6696626" y="2711517"/>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CF3CBAB5-293C-496C-B58C-EDA97D889867}"/>
                  </a:ext>
                </a:extLst>
              </p:cNvPr>
              <p:cNvSpPr/>
              <p:nvPr/>
            </p:nvSpPr>
            <p:spPr>
              <a:xfrm>
                <a:off x="6908131" y="264082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67" name="Callout: Line 66">
                <a:extLst>
                  <a:ext uri="{FF2B5EF4-FFF2-40B4-BE49-F238E27FC236}">
                    <a16:creationId xmlns:a16="http://schemas.microsoft.com/office/drawing/2014/main" id="{56E05AD5-AFE2-42B3-8B1B-3EA79EA2B14E}"/>
                  </a:ext>
                </a:extLst>
              </p:cNvPr>
              <p:cNvSpPr/>
              <p:nvPr/>
            </p:nvSpPr>
            <p:spPr>
              <a:xfrm>
                <a:off x="7353291" y="3960697"/>
                <a:ext cx="725798" cy="248525"/>
              </a:xfrm>
              <a:prstGeom prst="borderCallout1">
                <a:avLst>
                  <a:gd name="adj1" fmla="val 3608"/>
                  <a:gd name="adj2" fmla="val -855"/>
                  <a:gd name="adj3" fmla="val -64407"/>
                  <a:gd name="adj4" fmla="val -3754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a:t>
                </a:r>
              </a:p>
            </p:txBody>
          </p:sp>
          <p:pic>
            <p:nvPicPr>
              <p:cNvPr id="9" name="Picture 8" descr="A picture containing linedrawing, kitchenware&#10;&#10;Description automatically generated">
                <a:extLst>
                  <a:ext uri="{FF2B5EF4-FFF2-40B4-BE49-F238E27FC236}">
                    <a16:creationId xmlns:a16="http://schemas.microsoft.com/office/drawing/2014/main" id="{FFD86656-5FD7-4144-B80C-18E7748D9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028" y="2161234"/>
                <a:ext cx="984363" cy="726290"/>
              </a:xfrm>
              <a:prstGeom prst="rect">
                <a:avLst/>
              </a:prstGeom>
            </p:spPr>
          </p:pic>
        </p:grpSp>
      </p:grpSp>
      <p:grpSp>
        <p:nvGrpSpPr>
          <p:cNvPr id="14" name="Group 13">
            <a:extLst>
              <a:ext uri="{FF2B5EF4-FFF2-40B4-BE49-F238E27FC236}">
                <a16:creationId xmlns:a16="http://schemas.microsoft.com/office/drawing/2014/main" id="{6A4072C1-D9FE-4C0C-8312-8F7718B0A533}"/>
              </a:ext>
            </a:extLst>
          </p:cNvPr>
          <p:cNvGrpSpPr/>
          <p:nvPr/>
        </p:nvGrpSpPr>
        <p:grpSpPr>
          <a:xfrm>
            <a:off x="4835636" y="1439885"/>
            <a:ext cx="4274637" cy="3340507"/>
            <a:chOff x="899803" y="1563956"/>
            <a:chExt cx="4274637" cy="3340507"/>
          </a:xfrm>
        </p:grpSpPr>
        <p:pic>
          <p:nvPicPr>
            <p:cNvPr id="6" name="Picture 5" descr="Diagram, engineering drawing&#10;&#10;Description automatically generated">
              <a:extLst>
                <a:ext uri="{FF2B5EF4-FFF2-40B4-BE49-F238E27FC236}">
                  <a16:creationId xmlns:a16="http://schemas.microsoft.com/office/drawing/2014/main" id="{35E215B1-E4EB-4C7D-A6B1-3A46D59EC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803" y="1563956"/>
              <a:ext cx="4274637" cy="2804848"/>
            </a:xfrm>
            <a:prstGeom prst="rect">
              <a:avLst/>
            </a:prstGeom>
            <a:ln>
              <a:noFill/>
            </a:ln>
            <a:effectLst>
              <a:outerShdw blurRad="292100" dist="139700" dir="2700000" algn="tl" rotWithShape="0">
                <a:srgbClr val="333333">
                  <a:alpha val="65000"/>
                </a:srgbClr>
              </a:outerShdw>
            </a:effectLst>
          </p:spPr>
        </p:pic>
        <p:sp>
          <p:nvSpPr>
            <p:cNvPr id="48" name="Callout: Line 47">
              <a:extLst>
                <a:ext uri="{FF2B5EF4-FFF2-40B4-BE49-F238E27FC236}">
                  <a16:creationId xmlns:a16="http://schemas.microsoft.com/office/drawing/2014/main" id="{25CEF670-1E52-4446-9BBB-D59AE4A7367A}"/>
                </a:ext>
              </a:extLst>
            </p:cNvPr>
            <p:cNvSpPr/>
            <p:nvPr/>
          </p:nvSpPr>
          <p:spPr>
            <a:xfrm>
              <a:off x="1052202" y="1676184"/>
              <a:ext cx="1051690" cy="290894"/>
            </a:xfrm>
            <a:prstGeom prst="borderCallout1">
              <a:avLst>
                <a:gd name="adj1" fmla="val 96339"/>
                <a:gd name="adj2" fmla="val 98896"/>
                <a:gd name="adj3" fmla="val 348202"/>
                <a:gd name="adj4" fmla="val 11625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Shelf Material</a:t>
              </a:r>
            </a:p>
          </p:txBody>
        </p:sp>
        <p:sp>
          <p:nvSpPr>
            <p:cNvPr id="37" name="Speech Bubble: Rectangle 36">
              <a:extLst>
                <a:ext uri="{FF2B5EF4-FFF2-40B4-BE49-F238E27FC236}">
                  <a16:creationId xmlns:a16="http://schemas.microsoft.com/office/drawing/2014/main" id="{39889802-E4BE-4A64-A8D0-DBEA8E1DAC9E}"/>
                </a:ext>
              </a:extLst>
            </p:cNvPr>
            <p:cNvSpPr/>
            <p:nvPr/>
          </p:nvSpPr>
          <p:spPr>
            <a:xfrm>
              <a:off x="899803" y="4532987"/>
              <a:ext cx="4274636"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Center Panel Shelf Pin Section</a:t>
              </a:r>
              <a:endParaRPr lang="en-US" sz="1600" dirty="0"/>
            </a:p>
          </p:txBody>
        </p:sp>
        <p:cxnSp>
          <p:nvCxnSpPr>
            <p:cNvPr id="38" name="Straight Connector 37">
              <a:extLst>
                <a:ext uri="{FF2B5EF4-FFF2-40B4-BE49-F238E27FC236}">
                  <a16:creationId xmlns:a16="http://schemas.microsoft.com/office/drawing/2014/main" id="{7DDF29CE-9712-48D7-8A67-24A79ACF1B5B}"/>
                </a:ext>
              </a:extLst>
            </p:cNvPr>
            <p:cNvCxnSpPr>
              <a:cxnSpLocks/>
            </p:cNvCxnSpPr>
            <p:nvPr/>
          </p:nvCxnSpPr>
          <p:spPr>
            <a:xfrm>
              <a:off x="3473769" y="2314854"/>
              <a:ext cx="0" cy="3826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2366207-A87B-460E-902B-71C97DFB49D2}"/>
                </a:ext>
              </a:extLst>
            </p:cNvPr>
            <p:cNvCxnSpPr>
              <a:cxnSpLocks/>
            </p:cNvCxnSpPr>
            <p:nvPr/>
          </p:nvCxnSpPr>
          <p:spPr>
            <a:xfrm flipH="1">
              <a:off x="2890510" y="2385550"/>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05AB9D9-2108-45A3-8B4D-C37F50B4C65C}"/>
                </a:ext>
              </a:extLst>
            </p:cNvPr>
            <p:cNvCxnSpPr>
              <a:cxnSpLocks/>
            </p:cNvCxnSpPr>
            <p:nvPr/>
          </p:nvCxnSpPr>
          <p:spPr>
            <a:xfrm>
              <a:off x="3473768" y="2385550"/>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92D4BCD1-7BAF-4F59-9713-3C6E94F79EA0}"/>
                </a:ext>
              </a:extLst>
            </p:cNvPr>
            <p:cNvSpPr/>
            <p:nvPr/>
          </p:nvSpPr>
          <p:spPr>
            <a:xfrm>
              <a:off x="3685273" y="2314854"/>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42" name="Callout: Line 41">
              <a:extLst>
                <a:ext uri="{FF2B5EF4-FFF2-40B4-BE49-F238E27FC236}">
                  <a16:creationId xmlns:a16="http://schemas.microsoft.com/office/drawing/2014/main" id="{4D5DAD76-E190-4F55-8C47-CE0BBD9C5C81}"/>
                </a:ext>
              </a:extLst>
            </p:cNvPr>
            <p:cNvSpPr/>
            <p:nvPr/>
          </p:nvSpPr>
          <p:spPr>
            <a:xfrm>
              <a:off x="4077356" y="2166593"/>
              <a:ext cx="1051690" cy="385068"/>
            </a:xfrm>
            <a:prstGeom prst="borderCallout1">
              <a:avLst>
                <a:gd name="adj1" fmla="val 307"/>
                <a:gd name="adj2" fmla="val 276"/>
                <a:gd name="adj3" fmla="val -13242"/>
                <a:gd name="adj4" fmla="val -7241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Center Panel Material</a:t>
              </a:r>
            </a:p>
          </p:txBody>
        </p:sp>
        <p:sp>
          <p:nvSpPr>
            <p:cNvPr id="43" name="Callout: Line 42">
              <a:extLst>
                <a:ext uri="{FF2B5EF4-FFF2-40B4-BE49-F238E27FC236}">
                  <a16:creationId xmlns:a16="http://schemas.microsoft.com/office/drawing/2014/main" id="{0CCF0AC6-B983-4015-916B-7FF3D7AEE62C}"/>
                </a:ext>
              </a:extLst>
            </p:cNvPr>
            <p:cNvSpPr/>
            <p:nvPr/>
          </p:nvSpPr>
          <p:spPr>
            <a:xfrm>
              <a:off x="1100667" y="3739563"/>
              <a:ext cx="1376671" cy="561503"/>
            </a:xfrm>
            <a:prstGeom prst="borderCallout1">
              <a:avLst>
                <a:gd name="adj1" fmla="val 290"/>
                <a:gd name="adj2" fmla="val 99701"/>
                <a:gd name="adj3" fmla="val -94609"/>
                <a:gd name="adj4" fmla="val 13973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Note: </a:t>
              </a:r>
              <a:r>
                <a:rPr lang="en-US" sz="1200" dirty="0">
                  <a:solidFill>
                    <a:schemeClr val="tx1"/>
                  </a:solidFill>
                  <a:latin typeface="Calibri" panose="020F0502020204030204" pitchFamily="34" charset="0"/>
                  <a:cs typeface="Calibri" panose="020F0502020204030204" pitchFamily="34" charset="0"/>
                </a:rPr>
                <a:t>Center Panel Shelf Pen Hole is a through hole</a:t>
              </a:r>
            </a:p>
          </p:txBody>
        </p:sp>
        <p:sp>
          <p:nvSpPr>
            <p:cNvPr id="57" name="Callout: Line 56">
              <a:extLst>
                <a:ext uri="{FF2B5EF4-FFF2-40B4-BE49-F238E27FC236}">
                  <a16:creationId xmlns:a16="http://schemas.microsoft.com/office/drawing/2014/main" id="{9ADCDC1A-52F7-4E6E-AED5-E1C714FD3B4F}"/>
                </a:ext>
              </a:extLst>
            </p:cNvPr>
            <p:cNvSpPr/>
            <p:nvPr/>
          </p:nvSpPr>
          <p:spPr>
            <a:xfrm>
              <a:off x="3825168" y="3575705"/>
              <a:ext cx="725798" cy="248525"/>
            </a:xfrm>
            <a:prstGeom prst="borderCallout1">
              <a:avLst>
                <a:gd name="adj1" fmla="val 3608"/>
                <a:gd name="adj2" fmla="val -855"/>
                <a:gd name="adj3" fmla="val -63556"/>
                <a:gd name="adj4" fmla="val -3025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a:t>
              </a:r>
            </a:p>
          </p:txBody>
        </p:sp>
      </p:grpSp>
      <p:sp>
        <p:nvSpPr>
          <p:cNvPr id="69" name="Speech Bubble: Rectangle 68">
            <a:extLst>
              <a:ext uri="{FF2B5EF4-FFF2-40B4-BE49-F238E27FC236}">
                <a16:creationId xmlns:a16="http://schemas.microsoft.com/office/drawing/2014/main" id="{FCA494DC-32EF-478E-84EE-D32B3598F766}"/>
              </a:ext>
            </a:extLst>
          </p:cNvPr>
          <p:cNvSpPr/>
          <p:nvPr/>
        </p:nvSpPr>
        <p:spPr>
          <a:xfrm>
            <a:off x="9381067" y="721362"/>
            <a:ext cx="2131654" cy="889161"/>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Values</a:t>
            </a:r>
          </a:p>
          <a:p>
            <a:r>
              <a:rPr lang="en-US" sz="1200" b="1" dirty="0"/>
              <a:t>A – Shelf Pin Diameter</a:t>
            </a:r>
          </a:p>
          <a:p>
            <a:r>
              <a:rPr lang="en-US" sz="1200" b="1" dirty="0"/>
              <a:t>B – Shelf End Clarence</a:t>
            </a:r>
          </a:p>
          <a:p>
            <a:r>
              <a:rPr lang="en-US" sz="1200" b="1" dirty="0"/>
              <a:t>C – Shelf Pin Depth</a:t>
            </a:r>
          </a:p>
        </p:txBody>
      </p:sp>
      <p:sp>
        <p:nvSpPr>
          <p:cNvPr id="3" name="TextBox 2">
            <a:extLst>
              <a:ext uri="{FF2B5EF4-FFF2-40B4-BE49-F238E27FC236}">
                <a16:creationId xmlns:a16="http://schemas.microsoft.com/office/drawing/2014/main" id="{155AAC2B-E83F-4385-983A-D9E439E8A04A}"/>
              </a:ext>
            </a:extLst>
          </p:cNvPr>
          <p:cNvSpPr txBox="1"/>
          <p:nvPr/>
        </p:nvSpPr>
        <p:spPr>
          <a:xfrm>
            <a:off x="5518405" y="5333152"/>
            <a:ext cx="5272320" cy="923330"/>
          </a:xfrm>
          <a:prstGeom prst="rect">
            <a:avLst/>
          </a:prstGeom>
          <a:noFill/>
        </p:spPr>
        <p:txBody>
          <a:bodyPr wrap="square" rtlCol="0">
            <a:spAutoFit/>
          </a:bodyPr>
          <a:lstStyle/>
          <a:p>
            <a:r>
              <a:rPr lang="en-US" b="1" dirty="0"/>
              <a:t>Note: </a:t>
            </a:r>
            <a:r>
              <a:rPr lang="en-US" dirty="0"/>
              <a:t>Your Hardware products may very from what is shown. You will need to enter values that support your Cabinet (Pins, Drawer Slides, Rear Mount) Hardware</a:t>
            </a:r>
          </a:p>
        </p:txBody>
      </p:sp>
      <p:pic>
        <p:nvPicPr>
          <p:cNvPr id="44" name="Picture 43" descr="A picture containing linedrawing, kitchenware&#10;&#10;Description automatically generated">
            <a:extLst>
              <a:ext uri="{FF2B5EF4-FFF2-40B4-BE49-F238E27FC236}">
                <a16:creationId xmlns:a16="http://schemas.microsoft.com/office/drawing/2014/main" id="{AFB05239-AFA7-4F22-B4A0-6FDCFFE25868}"/>
              </a:ext>
            </a:extLst>
          </p:cNvPr>
          <p:cNvPicPr>
            <a:picLocks noChangeAspect="1"/>
          </p:cNvPicPr>
          <p:nvPr/>
        </p:nvPicPr>
        <p:blipFill rotWithShape="1">
          <a:blip r:embed="rId3">
            <a:extLst>
              <a:ext uri="{28A0092B-C50C-407E-A947-70E740481C1C}">
                <a14:useLocalDpi xmlns:a14="http://schemas.microsoft.com/office/drawing/2010/main" val="0"/>
              </a:ext>
            </a:extLst>
          </a:blip>
          <a:srcRect l="17813" t="10239" r="22271" b="8737"/>
          <a:stretch/>
        </p:blipFill>
        <p:spPr>
          <a:xfrm>
            <a:off x="8475091" y="1464317"/>
            <a:ext cx="589788" cy="561503"/>
          </a:xfrm>
          <a:prstGeom prst="rect">
            <a:avLst/>
          </a:prstGeom>
        </p:spPr>
      </p:pic>
    </p:spTree>
    <p:extLst>
      <p:ext uri="{BB962C8B-B14F-4D97-AF65-F5344CB8AC3E}">
        <p14:creationId xmlns:p14="http://schemas.microsoft.com/office/powerpoint/2010/main" val="2225988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 engineering drawing&#10;&#10;Description automatically generated">
            <a:extLst>
              <a:ext uri="{FF2B5EF4-FFF2-40B4-BE49-F238E27FC236}">
                <a16:creationId xmlns:a16="http://schemas.microsoft.com/office/drawing/2014/main" id="{5EAC4FDC-097A-484B-8440-668E5ADEC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150" y="927460"/>
            <a:ext cx="3835473" cy="3715694"/>
          </a:xfrm>
          <a:prstGeom prst="rect">
            <a:avLst/>
          </a:prstGeom>
          <a:ln>
            <a:noFill/>
          </a:ln>
          <a:effectLst>
            <a:outerShdw sx="1000" sy="1000" algn="tl" rotWithShape="0">
              <a:srgbClr val="333333"/>
            </a:outerShdw>
          </a:effectLst>
        </p:spPr>
      </p:pic>
      <p:sp>
        <p:nvSpPr>
          <p:cNvPr id="37" name="Speech Bubble: Rectangle 36">
            <a:extLst>
              <a:ext uri="{FF2B5EF4-FFF2-40B4-BE49-F238E27FC236}">
                <a16:creationId xmlns:a16="http://schemas.microsoft.com/office/drawing/2014/main" id="{39889802-E4BE-4A64-A8D0-DBEA8E1DAC9E}"/>
              </a:ext>
            </a:extLst>
          </p:cNvPr>
          <p:cNvSpPr/>
          <p:nvPr/>
        </p:nvSpPr>
        <p:spPr>
          <a:xfrm>
            <a:off x="1210150" y="4825555"/>
            <a:ext cx="3835473"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Drawer Slide Pilot Holes – Side View</a:t>
            </a:r>
            <a:endParaRPr lang="en-US" sz="1600" dirty="0"/>
          </a:p>
        </p:txBody>
      </p:sp>
      <p:pic>
        <p:nvPicPr>
          <p:cNvPr id="8" name="Picture 7" descr="Diagram, engineering drawing&#10;&#10;Description automatically generated">
            <a:extLst>
              <a:ext uri="{FF2B5EF4-FFF2-40B4-BE49-F238E27FC236}">
                <a16:creationId xmlns:a16="http://schemas.microsoft.com/office/drawing/2014/main" id="{88D5B077-40CE-4B26-B0C6-6814A7E55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402" y="927460"/>
            <a:ext cx="3490175" cy="3715694"/>
          </a:xfrm>
          <a:prstGeom prst="rect">
            <a:avLst/>
          </a:prstGeom>
          <a:ln>
            <a:noFill/>
          </a:ln>
          <a:effectLst/>
        </p:spPr>
      </p:pic>
      <p:sp>
        <p:nvSpPr>
          <p:cNvPr id="68" name="Speech Bubble: Rectangle 67">
            <a:extLst>
              <a:ext uri="{FF2B5EF4-FFF2-40B4-BE49-F238E27FC236}">
                <a16:creationId xmlns:a16="http://schemas.microsoft.com/office/drawing/2014/main" id="{BCAC55E7-00BE-4644-A957-EC357AA9174C}"/>
              </a:ext>
            </a:extLst>
          </p:cNvPr>
          <p:cNvSpPr/>
          <p:nvPr/>
        </p:nvSpPr>
        <p:spPr>
          <a:xfrm>
            <a:off x="5652401" y="4784889"/>
            <a:ext cx="3490175"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Rear Mount Pilot Holes – Front View</a:t>
            </a:r>
            <a:endParaRPr lang="en-US" sz="1600" dirty="0"/>
          </a:p>
        </p:txBody>
      </p:sp>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Base Cabinet Shelf Pin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37</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51" name="Callout: Line 50">
            <a:extLst>
              <a:ext uri="{FF2B5EF4-FFF2-40B4-BE49-F238E27FC236}">
                <a16:creationId xmlns:a16="http://schemas.microsoft.com/office/drawing/2014/main" id="{2B0D06F4-BA80-4ADB-BF1F-34F39356D332}"/>
              </a:ext>
            </a:extLst>
          </p:cNvPr>
          <p:cNvSpPr/>
          <p:nvPr/>
        </p:nvSpPr>
        <p:spPr>
          <a:xfrm>
            <a:off x="7680269" y="4319344"/>
            <a:ext cx="1227041" cy="290894"/>
          </a:xfrm>
          <a:prstGeom prst="borderCallout1">
            <a:avLst>
              <a:gd name="adj1" fmla="val 3608"/>
              <a:gd name="adj2" fmla="val -855"/>
              <a:gd name="adj3" fmla="val -122990"/>
              <a:gd name="adj4" fmla="val 2360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cxnSp>
        <p:nvCxnSpPr>
          <p:cNvPr id="52" name="Straight Connector 51">
            <a:extLst>
              <a:ext uri="{FF2B5EF4-FFF2-40B4-BE49-F238E27FC236}">
                <a16:creationId xmlns:a16="http://schemas.microsoft.com/office/drawing/2014/main" id="{F75F46BD-9AF8-4E7A-9DCA-904BA7157707}"/>
              </a:ext>
            </a:extLst>
          </p:cNvPr>
          <p:cNvCxnSpPr>
            <a:cxnSpLocks/>
          </p:cNvCxnSpPr>
          <p:nvPr/>
        </p:nvCxnSpPr>
        <p:spPr>
          <a:xfrm flipH="1">
            <a:off x="1976967" y="3217009"/>
            <a:ext cx="2108281"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F406157-0E97-4F3A-8A22-84DAED1F13AB}"/>
              </a:ext>
            </a:extLst>
          </p:cNvPr>
          <p:cNvCxnSpPr>
            <a:cxnSpLocks/>
          </p:cNvCxnSpPr>
          <p:nvPr/>
        </p:nvCxnSpPr>
        <p:spPr>
          <a:xfrm flipV="1">
            <a:off x="2202837" y="3205817"/>
            <a:ext cx="0" cy="20802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054804A-FC7D-42C4-B063-9D56F7817ED1}"/>
              </a:ext>
            </a:extLst>
          </p:cNvPr>
          <p:cNvCxnSpPr>
            <a:cxnSpLocks/>
          </p:cNvCxnSpPr>
          <p:nvPr/>
        </p:nvCxnSpPr>
        <p:spPr>
          <a:xfrm flipV="1">
            <a:off x="6482384" y="2243072"/>
            <a:ext cx="0" cy="998438"/>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2F39384-DDCB-445B-A1E5-6D4E1B399083}"/>
              </a:ext>
            </a:extLst>
          </p:cNvPr>
          <p:cNvCxnSpPr>
            <a:cxnSpLocks/>
          </p:cNvCxnSpPr>
          <p:nvPr/>
        </p:nvCxnSpPr>
        <p:spPr>
          <a:xfrm flipH="1" flipV="1">
            <a:off x="6589582" y="3019854"/>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085446-E015-4D20-8749-DFDCD6DB7E46}"/>
              </a:ext>
            </a:extLst>
          </p:cNvPr>
          <p:cNvCxnSpPr>
            <a:cxnSpLocks/>
          </p:cNvCxnSpPr>
          <p:nvPr/>
        </p:nvCxnSpPr>
        <p:spPr>
          <a:xfrm flipH="1">
            <a:off x="6438496" y="223521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BB12D10E-FB32-4C69-A9BE-6B38FB291882}"/>
              </a:ext>
            </a:extLst>
          </p:cNvPr>
          <p:cNvCxnSpPr>
            <a:cxnSpLocks/>
          </p:cNvCxnSpPr>
          <p:nvPr/>
        </p:nvCxnSpPr>
        <p:spPr>
          <a:xfrm>
            <a:off x="7634577" y="1634591"/>
            <a:ext cx="0" cy="358462"/>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0337E22-29DA-405D-9BE4-64DAB7E1B2C4}"/>
              </a:ext>
            </a:extLst>
          </p:cNvPr>
          <p:cNvCxnSpPr>
            <a:cxnSpLocks/>
          </p:cNvCxnSpPr>
          <p:nvPr/>
        </p:nvCxnSpPr>
        <p:spPr>
          <a:xfrm flipH="1">
            <a:off x="7114817" y="1758564"/>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B7E8D6C-E8DA-4DD4-8C9A-6FE8554EDC98}"/>
              </a:ext>
            </a:extLst>
          </p:cNvPr>
          <p:cNvCxnSpPr>
            <a:cxnSpLocks/>
          </p:cNvCxnSpPr>
          <p:nvPr/>
        </p:nvCxnSpPr>
        <p:spPr>
          <a:xfrm>
            <a:off x="7634576" y="1758564"/>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CF3CBAB5-293C-496C-B58C-EDA97D889867}"/>
              </a:ext>
            </a:extLst>
          </p:cNvPr>
          <p:cNvSpPr/>
          <p:nvPr/>
        </p:nvSpPr>
        <p:spPr>
          <a:xfrm>
            <a:off x="7067146" y="1687868"/>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sp>
        <p:nvSpPr>
          <p:cNvPr id="67" name="Callout: Line 66">
            <a:extLst>
              <a:ext uri="{FF2B5EF4-FFF2-40B4-BE49-F238E27FC236}">
                <a16:creationId xmlns:a16="http://schemas.microsoft.com/office/drawing/2014/main" id="{56E05AD5-AFE2-42B3-8B1B-3EA79EA2B14E}"/>
              </a:ext>
            </a:extLst>
          </p:cNvPr>
          <p:cNvSpPr/>
          <p:nvPr/>
        </p:nvSpPr>
        <p:spPr>
          <a:xfrm>
            <a:off x="2647188" y="3901124"/>
            <a:ext cx="1090185" cy="248525"/>
          </a:xfrm>
          <a:prstGeom prst="borderCallout1">
            <a:avLst>
              <a:gd name="adj1" fmla="val 3608"/>
              <a:gd name="adj2" fmla="val 99309"/>
              <a:gd name="adj3" fmla="val -263089"/>
              <a:gd name="adj4" fmla="val 181928"/>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Datum Point</a:t>
            </a:r>
          </a:p>
        </p:txBody>
      </p:sp>
      <p:sp>
        <p:nvSpPr>
          <p:cNvPr id="47" name="Callout: Line 46">
            <a:extLst>
              <a:ext uri="{FF2B5EF4-FFF2-40B4-BE49-F238E27FC236}">
                <a16:creationId xmlns:a16="http://schemas.microsoft.com/office/drawing/2014/main" id="{1DF7C5B1-761D-4ECE-BA8C-6784471A801B}"/>
              </a:ext>
            </a:extLst>
          </p:cNvPr>
          <p:cNvSpPr/>
          <p:nvPr/>
        </p:nvSpPr>
        <p:spPr>
          <a:xfrm>
            <a:off x="6265164" y="3828498"/>
            <a:ext cx="1090185" cy="248525"/>
          </a:xfrm>
          <a:prstGeom prst="borderCallout1">
            <a:avLst>
              <a:gd name="adj1" fmla="val 7287"/>
              <a:gd name="adj2" fmla="val 99308"/>
              <a:gd name="adj3" fmla="val -217098"/>
              <a:gd name="adj4" fmla="val 11608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Datum Point</a:t>
            </a:r>
          </a:p>
        </p:txBody>
      </p:sp>
      <p:cxnSp>
        <p:nvCxnSpPr>
          <p:cNvPr id="70" name="Straight Connector 69">
            <a:extLst>
              <a:ext uri="{FF2B5EF4-FFF2-40B4-BE49-F238E27FC236}">
                <a16:creationId xmlns:a16="http://schemas.microsoft.com/office/drawing/2014/main" id="{379DF02B-7593-421D-A49E-F6A2EC8D8B85}"/>
              </a:ext>
            </a:extLst>
          </p:cNvPr>
          <p:cNvCxnSpPr>
            <a:cxnSpLocks/>
          </p:cNvCxnSpPr>
          <p:nvPr/>
        </p:nvCxnSpPr>
        <p:spPr>
          <a:xfrm>
            <a:off x="3522295" y="1718612"/>
            <a:ext cx="0" cy="780831"/>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763D07FA-B73F-4998-A22F-26495F3269AD}"/>
              </a:ext>
            </a:extLst>
          </p:cNvPr>
          <p:cNvCxnSpPr>
            <a:cxnSpLocks/>
          </p:cNvCxnSpPr>
          <p:nvPr/>
        </p:nvCxnSpPr>
        <p:spPr>
          <a:xfrm>
            <a:off x="2402154" y="1440593"/>
            <a:ext cx="56507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BD514F5-FE5E-4171-BA9B-3BC94E91C975}"/>
              </a:ext>
            </a:extLst>
          </p:cNvPr>
          <p:cNvCxnSpPr>
            <a:cxnSpLocks/>
          </p:cNvCxnSpPr>
          <p:nvPr/>
        </p:nvCxnSpPr>
        <p:spPr>
          <a:xfrm>
            <a:off x="2394535" y="1252728"/>
            <a:ext cx="0" cy="1261955"/>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6D9C0B66-0F4B-438D-94D3-C10FD71CEFD3}"/>
              </a:ext>
            </a:extLst>
          </p:cNvPr>
          <p:cNvCxnSpPr>
            <a:cxnSpLocks/>
          </p:cNvCxnSpPr>
          <p:nvPr/>
        </p:nvCxnSpPr>
        <p:spPr>
          <a:xfrm>
            <a:off x="3522295" y="1778123"/>
            <a:ext cx="1125905"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75" name="Oval 74">
            <a:extLst>
              <a:ext uri="{FF2B5EF4-FFF2-40B4-BE49-F238E27FC236}">
                <a16:creationId xmlns:a16="http://schemas.microsoft.com/office/drawing/2014/main" id="{FAAF6D51-79B5-480E-A15E-3982368A5733}"/>
              </a:ext>
            </a:extLst>
          </p:cNvPr>
          <p:cNvSpPr/>
          <p:nvPr/>
        </p:nvSpPr>
        <p:spPr>
          <a:xfrm>
            <a:off x="3896147" y="171861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76" name="Straight Arrow Connector 75">
            <a:extLst>
              <a:ext uri="{FF2B5EF4-FFF2-40B4-BE49-F238E27FC236}">
                <a16:creationId xmlns:a16="http://schemas.microsoft.com/office/drawing/2014/main" id="{A87D13A1-0813-48B6-9EDB-968734CDD087}"/>
              </a:ext>
            </a:extLst>
          </p:cNvPr>
          <p:cNvCxnSpPr>
            <a:cxnSpLocks/>
          </p:cNvCxnSpPr>
          <p:nvPr/>
        </p:nvCxnSpPr>
        <p:spPr>
          <a:xfrm flipH="1">
            <a:off x="3127886" y="1440593"/>
            <a:ext cx="1536522"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4" name="Connector: Curved 23">
            <a:extLst>
              <a:ext uri="{FF2B5EF4-FFF2-40B4-BE49-F238E27FC236}">
                <a16:creationId xmlns:a16="http://schemas.microsoft.com/office/drawing/2014/main" id="{3AAF7B23-BB5E-4961-AC1D-65FDB7014F98}"/>
              </a:ext>
            </a:extLst>
          </p:cNvPr>
          <p:cNvCxnSpPr/>
          <p:nvPr/>
        </p:nvCxnSpPr>
        <p:spPr>
          <a:xfrm>
            <a:off x="2819271" y="1330816"/>
            <a:ext cx="311150" cy="258763"/>
          </a:xfrm>
          <a:prstGeom prst="curvedConnector3">
            <a:avLst/>
          </a:prstGeom>
        </p:spPr>
        <p:style>
          <a:lnRef idx="1">
            <a:schemeClr val="dk1"/>
          </a:lnRef>
          <a:fillRef idx="0">
            <a:schemeClr val="dk1"/>
          </a:fillRef>
          <a:effectRef idx="0">
            <a:schemeClr val="dk1"/>
          </a:effectRef>
          <a:fontRef idx="minor">
            <a:schemeClr val="tx1"/>
          </a:fontRef>
        </p:style>
      </p:cxnSp>
      <p:cxnSp>
        <p:nvCxnSpPr>
          <p:cNvPr id="77" name="Connector: Curved 76">
            <a:extLst>
              <a:ext uri="{FF2B5EF4-FFF2-40B4-BE49-F238E27FC236}">
                <a16:creationId xmlns:a16="http://schemas.microsoft.com/office/drawing/2014/main" id="{B16263BD-9C14-4E6F-BA22-5E0DC2A6C9F3}"/>
              </a:ext>
            </a:extLst>
          </p:cNvPr>
          <p:cNvCxnSpPr/>
          <p:nvPr/>
        </p:nvCxnSpPr>
        <p:spPr>
          <a:xfrm>
            <a:off x="2971671" y="1313348"/>
            <a:ext cx="311150" cy="258763"/>
          </a:xfrm>
          <a:prstGeom prst="curvedConnector3">
            <a:avLst/>
          </a:prstGeom>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63F4E113-488F-45CC-BFC3-20C2E1351E6B}"/>
              </a:ext>
            </a:extLst>
          </p:cNvPr>
          <p:cNvSpPr/>
          <p:nvPr/>
        </p:nvSpPr>
        <p:spPr>
          <a:xfrm>
            <a:off x="3299498" y="1352979"/>
            <a:ext cx="667676" cy="141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B,C -F</a:t>
            </a:r>
          </a:p>
        </p:txBody>
      </p:sp>
      <p:cxnSp>
        <p:nvCxnSpPr>
          <p:cNvPr id="79" name="Straight Arrow Connector 78">
            <a:extLst>
              <a:ext uri="{FF2B5EF4-FFF2-40B4-BE49-F238E27FC236}">
                <a16:creationId xmlns:a16="http://schemas.microsoft.com/office/drawing/2014/main" id="{655D4430-BD11-4BF0-A938-A50CC4C6B471}"/>
              </a:ext>
            </a:extLst>
          </p:cNvPr>
          <p:cNvCxnSpPr>
            <a:cxnSpLocks/>
          </p:cNvCxnSpPr>
          <p:nvPr/>
        </p:nvCxnSpPr>
        <p:spPr>
          <a:xfrm flipV="1">
            <a:off x="3680264" y="3205817"/>
            <a:ext cx="0" cy="20802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6548B75-81D6-40BF-9E58-9BD79795F937}"/>
              </a:ext>
            </a:extLst>
          </p:cNvPr>
          <p:cNvCxnSpPr>
            <a:cxnSpLocks/>
          </p:cNvCxnSpPr>
          <p:nvPr/>
        </p:nvCxnSpPr>
        <p:spPr>
          <a:xfrm flipV="1">
            <a:off x="2202837" y="231681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93523119-B38E-4D43-8E08-DBE0107BB7F3}"/>
              </a:ext>
            </a:extLst>
          </p:cNvPr>
          <p:cNvCxnSpPr>
            <a:cxnSpLocks/>
          </p:cNvCxnSpPr>
          <p:nvPr/>
        </p:nvCxnSpPr>
        <p:spPr>
          <a:xfrm flipV="1">
            <a:off x="3680264" y="231681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35212F92-A72B-4A93-AD80-7DE2A5ABF4B5}"/>
              </a:ext>
            </a:extLst>
          </p:cNvPr>
          <p:cNvSpPr/>
          <p:nvPr/>
        </p:nvSpPr>
        <p:spPr>
          <a:xfrm>
            <a:off x="3309313" y="331532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I</a:t>
            </a:r>
          </a:p>
        </p:txBody>
      </p:sp>
      <p:cxnSp>
        <p:nvCxnSpPr>
          <p:cNvPr id="85" name="Straight Connector 84">
            <a:extLst>
              <a:ext uri="{FF2B5EF4-FFF2-40B4-BE49-F238E27FC236}">
                <a16:creationId xmlns:a16="http://schemas.microsoft.com/office/drawing/2014/main" id="{F815481F-75DE-4919-95E4-600D840147D5}"/>
              </a:ext>
            </a:extLst>
          </p:cNvPr>
          <p:cNvCxnSpPr>
            <a:cxnSpLocks/>
          </p:cNvCxnSpPr>
          <p:nvPr/>
        </p:nvCxnSpPr>
        <p:spPr>
          <a:xfrm flipH="1" flipV="1">
            <a:off x="3533503" y="3409300"/>
            <a:ext cx="141192" cy="1"/>
          </a:xfrm>
          <a:prstGeom prst="line">
            <a:avLst/>
          </a:prstGeom>
        </p:spPr>
        <p:style>
          <a:lnRef idx="1">
            <a:schemeClr val="dk1"/>
          </a:lnRef>
          <a:fillRef idx="0">
            <a:schemeClr val="dk1"/>
          </a:fillRef>
          <a:effectRef idx="0">
            <a:schemeClr val="dk1"/>
          </a:effectRef>
          <a:fontRef idx="minor">
            <a:schemeClr val="tx1"/>
          </a:fontRef>
        </p:style>
      </p:cxnSp>
      <p:sp>
        <p:nvSpPr>
          <p:cNvPr id="86" name="Oval 85">
            <a:extLst>
              <a:ext uri="{FF2B5EF4-FFF2-40B4-BE49-F238E27FC236}">
                <a16:creationId xmlns:a16="http://schemas.microsoft.com/office/drawing/2014/main" id="{554A23F3-B138-4AD4-88EA-001F6DAB74D0}"/>
              </a:ext>
            </a:extLst>
          </p:cNvPr>
          <p:cNvSpPr/>
          <p:nvPr/>
        </p:nvSpPr>
        <p:spPr>
          <a:xfrm>
            <a:off x="1272117" y="3289174"/>
            <a:ext cx="1009971" cy="23982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II - VII</a:t>
            </a:r>
          </a:p>
        </p:txBody>
      </p:sp>
      <p:cxnSp>
        <p:nvCxnSpPr>
          <p:cNvPr id="87" name="Straight Connector 86">
            <a:extLst>
              <a:ext uri="{FF2B5EF4-FFF2-40B4-BE49-F238E27FC236}">
                <a16:creationId xmlns:a16="http://schemas.microsoft.com/office/drawing/2014/main" id="{E2DB045C-B007-492F-B75F-2D0E4AA710B3}"/>
              </a:ext>
            </a:extLst>
          </p:cNvPr>
          <p:cNvCxnSpPr>
            <a:cxnSpLocks/>
          </p:cNvCxnSpPr>
          <p:nvPr/>
        </p:nvCxnSpPr>
        <p:spPr>
          <a:xfrm flipH="1" flipV="1">
            <a:off x="2056078" y="3409303"/>
            <a:ext cx="141192" cy="1"/>
          </a:xfrm>
          <a:prstGeom prst="line">
            <a:avLst/>
          </a:prstGeom>
        </p:spPr>
        <p:style>
          <a:lnRef idx="1">
            <a:schemeClr val="dk1"/>
          </a:lnRef>
          <a:fillRef idx="0">
            <a:schemeClr val="dk1"/>
          </a:fillRef>
          <a:effectRef idx="0">
            <a:schemeClr val="dk1"/>
          </a:effectRef>
          <a:fontRef idx="minor">
            <a:schemeClr val="tx1"/>
          </a:fontRef>
        </p:style>
      </p:cxnSp>
      <p:sp>
        <p:nvSpPr>
          <p:cNvPr id="88" name="Callout: Line 87">
            <a:extLst>
              <a:ext uri="{FF2B5EF4-FFF2-40B4-BE49-F238E27FC236}">
                <a16:creationId xmlns:a16="http://schemas.microsoft.com/office/drawing/2014/main" id="{0EEC414B-B1DC-4AC9-9549-5B76E41D15DB}"/>
              </a:ext>
            </a:extLst>
          </p:cNvPr>
          <p:cNvSpPr/>
          <p:nvPr/>
        </p:nvSpPr>
        <p:spPr>
          <a:xfrm>
            <a:off x="1466643" y="1023092"/>
            <a:ext cx="821733" cy="344857"/>
          </a:xfrm>
          <a:prstGeom prst="borderCallout1">
            <a:avLst>
              <a:gd name="adj1" fmla="val 3608"/>
              <a:gd name="adj2" fmla="val 99309"/>
              <a:gd name="adj3" fmla="val 111551"/>
              <a:gd name="adj4" fmla="val 23028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Horizonal Values</a:t>
            </a:r>
          </a:p>
        </p:txBody>
      </p:sp>
      <p:sp>
        <p:nvSpPr>
          <p:cNvPr id="89" name="Callout: Line 88">
            <a:extLst>
              <a:ext uri="{FF2B5EF4-FFF2-40B4-BE49-F238E27FC236}">
                <a16:creationId xmlns:a16="http://schemas.microsoft.com/office/drawing/2014/main" id="{F3DF9FD7-BBAA-4F03-B300-A00A2D2CDB62}"/>
              </a:ext>
            </a:extLst>
          </p:cNvPr>
          <p:cNvSpPr/>
          <p:nvPr/>
        </p:nvSpPr>
        <p:spPr>
          <a:xfrm>
            <a:off x="5684362" y="1013312"/>
            <a:ext cx="1382784" cy="387778"/>
          </a:xfrm>
          <a:prstGeom prst="borderCallout1">
            <a:avLst>
              <a:gd name="adj1" fmla="val 100578"/>
              <a:gd name="adj2" fmla="val 100861"/>
              <a:gd name="adj3" fmla="val 168665"/>
              <a:gd name="adj4" fmla="val 13321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Projected Face Frame Inside Edges</a:t>
            </a:r>
          </a:p>
        </p:txBody>
      </p:sp>
      <p:sp>
        <p:nvSpPr>
          <p:cNvPr id="91" name="Callout: Line 90">
            <a:extLst>
              <a:ext uri="{FF2B5EF4-FFF2-40B4-BE49-F238E27FC236}">
                <a16:creationId xmlns:a16="http://schemas.microsoft.com/office/drawing/2014/main" id="{A96D0958-8C9B-47C1-BB7F-7BB034E182D2}"/>
              </a:ext>
            </a:extLst>
          </p:cNvPr>
          <p:cNvSpPr/>
          <p:nvPr/>
        </p:nvSpPr>
        <p:spPr>
          <a:xfrm>
            <a:off x="1311644" y="1553609"/>
            <a:ext cx="709040" cy="364416"/>
          </a:xfrm>
          <a:prstGeom prst="borderCallout1">
            <a:avLst>
              <a:gd name="adj1" fmla="val 103512"/>
              <a:gd name="adj2" fmla="val 99906"/>
              <a:gd name="adj3" fmla="val 455585"/>
              <a:gd name="adj4" fmla="val 11213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Vertical Values</a:t>
            </a:r>
          </a:p>
        </p:txBody>
      </p:sp>
      <p:sp>
        <p:nvSpPr>
          <p:cNvPr id="92" name="Callout: Line 91">
            <a:extLst>
              <a:ext uri="{FF2B5EF4-FFF2-40B4-BE49-F238E27FC236}">
                <a16:creationId xmlns:a16="http://schemas.microsoft.com/office/drawing/2014/main" id="{9B6331C6-0C56-460C-ABFE-99CCC999528A}"/>
              </a:ext>
            </a:extLst>
          </p:cNvPr>
          <p:cNvSpPr/>
          <p:nvPr/>
        </p:nvSpPr>
        <p:spPr>
          <a:xfrm>
            <a:off x="2684553" y="4245677"/>
            <a:ext cx="1090185" cy="364416"/>
          </a:xfrm>
          <a:prstGeom prst="borderCallout1">
            <a:avLst>
              <a:gd name="adj1" fmla="val 3608"/>
              <a:gd name="adj2" fmla="val 99309"/>
              <a:gd name="adj3" fmla="val -48179"/>
              <a:gd name="adj4" fmla="val 180375"/>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Face Frame Outside Face</a:t>
            </a:r>
          </a:p>
        </p:txBody>
      </p:sp>
      <p:cxnSp>
        <p:nvCxnSpPr>
          <p:cNvPr id="29" name="Straight Arrow Connector 28">
            <a:extLst>
              <a:ext uri="{FF2B5EF4-FFF2-40B4-BE49-F238E27FC236}">
                <a16:creationId xmlns:a16="http://schemas.microsoft.com/office/drawing/2014/main" id="{EA90CE8B-5738-4D04-9A8C-145C62C93675}"/>
              </a:ext>
            </a:extLst>
          </p:cNvPr>
          <p:cNvCxnSpPr>
            <a:cxnSpLocks/>
          </p:cNvCxnSpPr>
          <p:nvPr/>
        </p:nvCxnSpPr>
        <p:spPr>
          <a:xfrm>
            <a:off x="5684362" y="1401090"/>
            <a:ext cx="411639" cy="1861277"/>
          </a:xfrm>
          <a:prstGeom prst="straightConnector1">
            <a:avLst/>
          </a:prstGeom>
          <a:ln w="15875">
            <a:tailEnd type="triangle" w="med" len="lg"/>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66F4A382-3F2C-4029-AE89-40951134B201}"/>
              </a:ext>
            </a:extLst>
          </p:cNvPr>
          <p:cNvCxnSpPr>
            <a:cxnSpLocks/>
          </p:cNvCxnSpPr>
          <p:nvPr/>
        </p:nvCxnSpPr>
        <p:spPr>
          <a:xfrm flipV="1">
            <a:off x="6622412" y="3243920"/>
            <a:ext cx="0" cy="20802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9B4CE71D-4921-4911-ABDA-1387D36398ED}"/>
              </a:ext>
            </a:extLst>
          </p:cNvPr>
          <p:cNvSpPr/>
          <p:nvPr/>
        </p:nvSpPr>
        <p:spPr>
          <a:xfrm>
            <a:off x="5990086" y="3369221"/>
            <a:ext cx="653334" cy="141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IX - X</a:t>
            </a:r>
          </a:p>
        </p:txBody>
      </p:sp>
      <p:cxnSp>
        <p:nvCxnSpPr>
          <p:cNvPr id="95" name="Straight Connector 94">
            <a:extLst>
              <a:ext uri="{FF2B5EF4-FFF2-40B4-BE49-F238E27FC236}">
                <a16:creationId xmlns:a16="http://schemas.microsoft.com/office/drawing/2014/main" id="{065C55E7-7485-4F62-80D6-2759C7A1994A}"/>
              </a:ext>
            </a:extLst>
          </p:cNvPr>
          <p:cNvCxnSpPr>
            <a:cxnSpLocks/>
          </p:cNvCxnSpPr>
          <p:nvPr/>
        </p:nvCxnSpPr>
        <p:spPr>
          <a:xfrm flipH="1">
            <a:off x="6555317" y="3449522"/>
            <a:ext cx="61526" cy="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B68C86B-FCEC-4BF0-B51D-E8A7E43B27D3}"/>
              </a:ext>
            </a:extLst>
          </p:cNvPr>
          <p:cNvCxnSpPr>
            <a:cxnSpLocks/>
          </p:cNvCxnSpPr>
          <p:nvPr/>
        </p:nvCxnSpPr>
        <p:spPr>
          <a:xfrm>
            <a:off x="7776387" y="3160699"/>
            <a:ext cx="0" cy="545997"/>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ED4C2428-EE55-4DD9-938C-D5B8512542DF}"/>
              </a:ext>
            </a:extLst>
          </p:cNvPr>
          <p:cNvCxnSpPr>
            <a:cxnSpLocks/>
          </p:cNvCxnSpPr>
          <p:nvPr/>
        </p:nvCxnSpPr>
        <p:spPr>
          <a:xfrm flipH="1">
            <a:off x="7106348" y="3574656"/>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A57BD0E4-70E0-4E97-A620-0701442EF908}"/>
              </a:ext>
            </a:extLst>
          </p:cNvPr>
          <p:cNvCxnSpPr>
            <a:cxnSpLocks/>
          </p:cNvCxnSpPr>
          <p:nvPr/>
        </p:nvCxnSpPr>
        <p:spPr>
          <a:xfrm>
            <a:off x="7786971" y="3574656"/>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99" name="Oval 98">
            <a:extLst>
              <a:ext uri="{FF2B5EF4-FFF2-40B4-BE49-F238E27FC236}">
                <a16:creationId xmlns:a16="http://schemas.microsoft.com/office/drawing/2014/main" id="{27586DA2-F059-42C2-ACDD-5F82BC7788F2}"/>
              </a:ext>
            </a:extLst>
          </p:cNvPr>
          <p:cNvSpPr/>
          <p:nvPr/>
        </p:nvSpPr>
        <p:spPr>
          <a:xfrm>
            <a:off x="7024813" y="3503960"/>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K</a:t>
            </a:r>
          </a:p>
        </p:txBody>
      </p:sp>
      <p:cxnSp>
        <p:nvCxnSpPr>
          <p:cNvPr id="100" name="Straight Connector 99">
            <a:extLst>
              <a:ext uri="{FF2B5EF4-FFF2-40B4-BE49-F238E27FC236}">
                <a16:creationId xmlns:a16="http://schemas.microsoft.com/office/drawing/2014/main" id="{B2357D8C-C5C1-41AD-A126-41B02DE5586B}"/>
              </a:ext>
            </a:extLst>
          </p:cNvPr>
          <p:cNvCxnSpPr>
            <a:cxnSpLocks/>
          </p:cNvCxnSpPr>
          <p:nvPr/>
        </p:nvCxnSpPr>
        <p:spPr>
          <a:xfrm>
            <a:off x="6944539" y="2345791"/>
            <a:ext cx="0" cy="545997"/>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56C55FBB-86EF-4EFD-868D-A6CEF32D201C}"/>
              </a:ext>
            </a:extLst>
          </p:cNvPr>
          <p:cNvCxnSpPr>
            <a:cxnSpLocks/>
          </p:cNvCxnSpPr>
          <p:nvPr/>
        </p:nvCxnSpPr>
        <p:spPr>
          <a:xfrm>
            <a:off x="6933162" y="1842167"/>
            <a:ext cx="322526"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3DCABA82-0244-4EB7-B7ED-56E63250B529}"/>
              </a:ext>
            </a:extLst>
          </p:cNvPr>
          <p:cNvCxnSpPr>
            <a:cxnSpLocks/>
          </p:cNvCxnSpPr>
          <p:nvPr/>
        </p:nvCxnSpPr>
        <p:spPr>
          <a:xfrm flipH="1">
            <a:off x="6944539" y="1842167"/>
            <a:ext cx="622299"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103" name="Rectangle 102">
            <a:extLst>
              <a:ext uri="{FF2B5EF4-FFF2-40B4-BE49-F238E27FC236}">
                <a16:creationId xmlns:a16="http://schemas.microsoft.com/office/drawing/2014/main" id="{5B7F2245-AA6C-47EA-9876-A8408A1A29BE}"/>
              </a:ext>
            </a:extLst>
          </p:cNvPr>
          <p:cNvSpPr/>
          <p:nvPr/>
        </p:nvSpPr>
        <p:spPr>
          <a:xfrm>
            <a:off x="6400184" y="1774791"/>
            <a:ext cx="525210" cy="117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H - J</a:t>
            </a:r>
          </a:p>
        </p:txBody>
      </p:sp>
      <p:cxnSp>
        <p:nvCxnSpPr>
          <p:cNvPr id="104" name="Straight Connector 103">
            <a:extLst>
              <a:ext uri="{FF2B5EF4-FFF2-40B4-BE49-F238E27FC236}">
                <a16:creationId xmlns:a16="http://schemas.microsoft.com/office/drawing/2014/main" id="{A530572C-21CB-40F7-BFE9-1883A196A196}"/>
              </a:ext>
            </a:extLst>
          </p:cNvPr>
          <p:cNvCxnSpPr>
            <a:cxnSpLocks/>
          </p:cNvCxnSpPr>
          <p:nvPr/>
        </p:nvCxnSpPr>
        <p:spPr>
          <a:xfrm flipH="1">
            <a:off x="5990086" y="2136792"/>
            <a:ext cx="1441558" cy="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9F12CFC7-C467-4E7D-ADB4-FDC5691E3B29}"/>
              </a:ext>
            </a:extLst>
          </p:cNvPr>
          <p:cNvCxnSpPr>
            <a:cxnSpLocks/>
          </p:cNvCxnSpPr>
          <p:nvPr/>
        </p:nvCxnSpPr>
        <p:spPr>
          <a:xfrm flipH="1" flipV="1">
            <a:off x="6179131" y="2140570"/>
            <a:ext cx="13620" cy="110335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56702D08-A8A5-4A44-B99F-77102AF779FF}"/>
              </a:ext>
            </a:extLst>
          </p:cNvPr>
          <p:cNvCxnSpPr>
            <a:cxnSpLocks/>
          </p:cNvCxnSpPr>
          <p:nvPr/>
        </p:nvCxnSpPr>
        <p:spPr>
          <a:xfrm>
            <a:off x="6643420" y="2788189"/>
            <a:ext cx="0" cy="23080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6" name="Circle: Hollow 45">
            <a:extLst>
              <a:ext uri="{FF2B5EF4-FFF2-40B4-BE49-F238E27FC236}">
                <a16:creationId xmlns:a16="http://schemas.microsoft.com/office/drawing/2014/main" id="{E2218C21-0D50-49CC-9E4D-53D21AA5E974}"/>
              </a:ext>
            </a:extLst>
          </p:cNvPr>
          <p:cNvSpPr/>
          <p:nvPr/>
        </p:nvSpPr>
        <p:spPr>
          <a:xfrm>
            <a:off x="7500936" y="3186764"/>
            <a:ext cx="111125" cy="10949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Circle: Hollow 106">
            <a:extLst>
              <a:ext uri="{FF2B5EF4-FFF2-40B4-BE49-F238E27FC236}">
                <a16:creationId xmlns:a16="http://schemas.microsoft.com/office/drawing/2014/main" id="{C386952D-51C0-4932-A9C9-BF669045281A}"/>
              </a:ext>
            </a:extLst>
          </p:cNvPr>
          <p:cNvSpPr/>
          <p:nvPr/>
        </p:nvSpPr>
        <p:spPr>
          <a:xfrm>
            <a:off x="4603748" y="3159136"/>
            <a:ext cx="111125" cy="10949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1" name="Straight Connector 110">
            <a:extLst>
              <a:ext uri="{FF2B5EF4-FFF2-40B4-BE49-F238E27FC236}">
                <a16:creationId xmlns:a16="http://schemas.microsoft.com/office/drawing/2014/main" id="{25371BD2-A95B-417C-BCE0-B75B6439A17B}"/>
              </a:ext>
            </a:extLst>
          </p:cNvPr>
          <p:cNvCxnSpPr>
            <a:cxnSpLocks/>
          </p:cNvCxnSpPr>
          <p:nvPr/>
        </p:nvCxnSpPr>
        <p:spPr>
          <a:xfrm>
            <a:off x="6944539" y="1727349"/>
            <a:ext cx="0" cy="429952"/>
          </a:xfrm>
          <a:prstGeom prst="line">
            <a:avLst/>
          </a:prstGeom>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932DECA7-F587-48ED-AB5D-1A5693297CED}"/>
              </a:ext>
            </a:extLst>
          </p:cNvPr>
          <p:cNvSpPr/>
          <p:nvPr/>
        </p:nvSpPr>
        <p:spPr>
          <a:xfrm>
            <a:off x="5963386" y="2359845"/>
            <a:ext cx="405258" cy="14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VII</a:t>
            </a:r>
          </a:p>
        </p:txBody>
      </p:sp>
      <p:sp>
        <p:nvSpPr>
          <p:cNvPr id="115" name="Rectangle 114">
            <a:extLst>
              <a:ext uri="{FF2B5EF4-FFF2-40B4-BE49-F238E27FC236}">
                <a16:creationId xmlns:a16="http://schemas.microsoft.com/office/drawing/2014/main" id="{63638EE2-BDF2-42E9-ACC4-71F21DBE67F2}"/>
              </a:ext>
            </a:extLst>
          </p:cNvPr>
          <p:cNvSpPr/>
          <p:nvPr/>
        </p:nvSpPr>
        <p:spPr>
          <a:xfrm>
            <a:off x="6230007" y="2512749"/>
            <a:ext cx="457475" cy="14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VIII</a:t>
            </a:r>
          </a:p>
        </p:txBody>
      </p:sp>
      <p:sp>
        <p:nvSpPr>
          <p:cNvPr id="120" name="TextBox 119">
            <a:extLst>
              <a:ext uri="{FF2B5EF4-FFF2-40B4-BE49-F238E27FC236}">
                <a16:creationId xmlns:a16="http://schemas.microsoft.com/office/drawing/2014/main" id="{6580141F-4C9B-4F67-827E-9BA45258CCCC}"/>
              </a:ext>
            </a:extLst>
          </p:cNvPr>
          <p:cNvSpPr txBox="1"/>
          <p:nvPr/>
        </p:nvSpPr>
        <p:spPr>
          <a:xfrm>
            <a:off x="3896147" y="5301243"/>
            <a:ext cx="5272320" cy="923330"/>
          </a:xfrm>
          <a:prstGeom prst="rect">
            <a:avLst/>
          </a:prstGeom>
          <a:noFill/>
        </p:spPr>
        <p:txBody>
          <a:bodyPr wrap="square" rtlCol="0">
            <a:spAutoFit/>
          </a:bodyPr>
          <a:lstStyle/>
          <a:p>
            <a:r>
              <a:rPr lang="en-US" b="1" dirty="0"/>
              <a:t>Note: </a:t>
            </a:r>
            <a:r>
              <a:rPr lang="en-US" dirty="0"/>
              <a:t>Your hardware products may very from what is shown. You will need to enter values that support your Cabinet (Pins, Drawer Slides and Rear Mount) Hardware</a:t>
            </a:r>
          </a:p>
        </p:txBody>
      </p:sp>
      <p:sp>
        <p:nvSpPr>
          <p:cNvPr id="69" name="Speech Bubble: Rectangle 68">
            <a:extLst>
              <a:ext uri="{FF2B5EF4-FFF2-40B4-BE49-F238E27FC236}">
                <a16:creationId xmlns:a16="http://schemas.microsoft.com/office/drawing/2014/main" id="{FCA494DC-32EF-478E-84EE-D32B3598F766}"/>
              </a:ext>
            </a:extLst>
          </p:cNvPr>
          <p:cNvSpPr/>
          <p:nvPr/>
        </p:nvSpPr>
        <p:spPr>
          <a:xfrm>
            <a:off x="9265183" y="682416"/>
            <a:ext cx="2510436" cy="1235609"/>
          </a:xfrm>
          <a:prstGeom prst="wedgeRectCallout">
            <a:avLst>
              <a:gd name="adj1" fmla="val -47989"/>
              <a:gd name="adj2" fmla="val 2387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t>Values</a:t>
            </a:r>
          </a:p>
          <a:p>
            <a:r>
              <a:rPr lang="en-US" sz="1200" b="1" dirty="0"/>
              <a:t>A-F – Side Pilot </a:t>
            </a:r>
            <a:r>
              <a:rPr lang="en-US" sz="1200" b="1" dirty="0" err="1"/>
              <a:t>Horiz</a:t>
            </a:r>
            <a:r>
              <a:rPr lang="en-US" sz="1200" b="1" dirty="0"/>
              <a:t> Values</a:t>
            </a:r>
          </a:p>
          <a:p>
            <a:r>
              <a:rPr lang="en-US" sz="1200" b="1" dirty="0"/>
              <a:t>I-VII  – Side Pilot Vert Values</a:t>
            </a:r>
          </a:p>
          <a:p>
            <a:r>
              <a:rPr lang="en-US" sz="1200" b="1" dirty="0"/>
              <a:t>G-H - Rear Mount Pilot </a:t>
            </a:r>
            <a:r>
              <a:rPr lang="en-US" sz="1200" b="1" dirty="0" err="1"/>
              <a:t>Horiz</a:t>
            </a:r>
            <a:r>
              <a:rPr lang="en-US" sz="1200" b="1" dirty="0"/>
              <a:t> Values</a:t>
            </a:r>
          </a:p>
          <a:p>
            <a:r>
              <a:rPr lang="en-US" sz="1200" b="1" dirty="0"/>
              <a:t>K – Rear Mount Side Clearance</a:t>
            </a:r>
          </a:p>
          <a:p>
            <a:r>
              <a:rPr lang="en-US" sz="1200" b="1" dirty="0"/>
              <a:t>VII- X – Rear Mount Pilot Vert Values</a:t>
            </a:r>
          </a:p>
          <a:p>
            <a:endParaRPr lang="en-US" sz="1200" b="1" dirty="0"/>
          </a:p>
        </p:txBody>
      </p:sp>
    </p:spTree>
    <p:extLst>
      <p:ext uri="{BB962C8B-B14F-4D97-AF65-F5344CB8AC3E}">
        <p14:creationId xmlns:p14="http://schemas.microsoft.com/office/powerpoint/2010/main" val="2343430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Base Dado Details </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38</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84" name="Group 83">
            <a:extLst>
              <a:ext uri="{FF2B5EF4-FFF2-40B4-BE49-F238E27FC236}">
                <a16:creationId xmlns:a16="http://schemas.microsoft.com/office/drawing/2014/main" id="{D439130B-18FF-4379-8086-8B07EFD8CE56}"/>
              </a:ext>
            </a:extLst>
          </p:cNvPr>
          <p:cNvGrpSpPr/>
          <p:nvPr/>
        </p:nvGrpSpPr>
        <p:grpSpPr>
          <a:xfrm>
            <a:off x="885028" y="769127"/>
            <a:ext cx="3170450" cy="2500059"/>
            <a:chOff x="806662" y="1085044"/>
            <a:chExt cx="3170450" cy="2542635"/>
          </a:xfrm>
        </p:grpSpPr>
        <p:pic>
          <p:nvPicPr>
            <p:cNvPr id="23" name="Picture Placeholder 5" descr="VCarve Pro 11.010 - {James L Anderson} - [Wall-06]">
              <a:extLst>
                <a:ext uri="{FF2B5EF4-FFF2-40B4-BE49-F238E27FC236}">
                  <a16:creationId xmlns:a16="http://schemas.microsoft.com/office/drawing/2014/main" id="{B4C0C819-0383-41D5-8E5A-F46570CE989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9200" t="28053" r="12358" b="4468"/>
            <a:stretch/>
          </p:blipFill>
          <p:spPr>
            <a:xfrm>
              <a:off x="806663" y="1085044"/>
              <a:ext cx="3170449" cy="2072680"/>
            </a:xfrm>
            <a:prstGeom prst="rect">
              <a:avLst/>
            </a:prstGeom>
            <a:ln>
              <a:noFill/>
            </a:ln>
            <a:effectLst>
              <a:outerShdw blurRad="292100" dist="139700" dir="2700000" algn="tl" rotWithShape="0">
                <a:srgbClr val="333333">
                  <a:alpha val="65000"/>
                </a:srgbClr>
              </a:outerShdw>
            </a:effectLst>
          </p:spPr>
        </p:pic>
        <p:cxnSp>
          <p:nvCxnSpPr>
            <p:cNvPr id="29" name="Straight Arrow Connector 28">
              <a:extLst>
                <a:ext uri="{FF2B5EF4-FFF2-40B4-BE49-F238E27FC236}">
                  <a16:creationId xmlns:a16="http://schemas.microsoft.com/office/drawing/2014/main" id="{01AA9A81-B8CB-4697-B095-363C06BF0B59}"/>
                </a:ext>
              </a:extLst>
            </p:cNvPr>
            <p:cNvCxnSpPr>
              <a:cxnSpLocks/>
            </p:cNvCxnSpPr>
            <p:nvPr/>
          </p:nvCxnSpPr>
          <p:spPr>
            <a:xfrm flipV="1">
              <a:off x="2564892" y="1527517"/>
              <a:ext cx="565837" cy="325769"/>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7709225F-C0E3-4577-B49D-E1947F57AF77}"/>
                </a:ext>
              </a:extLst>
            </p:cNvPr>
            <p:cNvSpPr/>
            <p:nvPr/>
          </p:nvSpPr>
          <p:spPr>
            <a:xfrm>
              <a:off x="2757204" y="1614130"/>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cxnSp>
          <p:nvCxnSpPr>
            <p:cNvPr id="37" name="Straight Connector 36">
              <a:extLst>
                <a:ext uri="{FF2B5EF4-FFF2-40B4-BE49-F238E27FC236}">
                  <a16:creationId xmlns:a16="http://schemas.microsoft.com/office/drawing/2014/main" id="{5BEB54C9-A53A-40FF-B7D7-47109C9DD1D3}"/>
                </a:ext>
              </a:extLst>
            </p:cNvPr>
            <p:cNvCxnSpPr>
              <a:cxnSpLocks/>
            </p:cNvCxnSpPr>
            <p:nvPr/>
          </p:nvCxnSpPr>
          <p:spPr>
            <a:xfrm flipV="1">
              <a:off x="3129083" y="1415340"/>
              <a:ext cx="1" cy="32562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F4BBB08-F420-4247-84D1-C0FA02C89A2C}"/>
                </a:ext>
              </a:extLst>
            </p:cNvPr>
            <p:cNvCxnSpPr>
              <a:cxnSpLocks/>
            </p:cNvCxnSpPr>
            <p:nvPr/>
          </p:nvCxnSpPr>
          <p:spPr>
            <a:xfrm flipV="1">
              <a:off x="1126438" y="1866906"/>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8C305E6A-1C08-4CF6-BAFA-C02AAA9C7B64}"/>
                </a:ext>
              </a:extLst>
            </p:cNvPr>
            <p:cNvCxnSpPr>
              <a:cxnSpLocks/>
            </p:cNvCxnSpPr>
            <p:nvPr/>
          </p:nvCxnSpPr>
          <p:spPr>
            <a:xfrm flipV="1">
              <a:off x="1119824" y="2553123"/>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1B45E19-4BE0-4D1F-86EC-F35F12E182F1}"/>
                </a:ext>
              </a:extLst>
            </p:cNvPr>
            <p:cNvCxnSpPr>
              <a:cxnSpLocks/>
            </p:cNvCxnSpPr>
            <p:nvPr/>
          </p:nvCxnSpPr>
          <p:spPr>
            <a:xfrm flipH="1" flipV="1">
              <a:off x="1128740" y="1860706"/>
              <a:ext cx="141192" cy="1"/>
            </a:xfrm>
            <a:prstGeom prst="line">
              <a:avLst/>
            </a:prstGeom>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51A5A576-25FB-42E9-B27D-389451EE1646}"/>
                </a:ext>
              </a:extLst>
            </p:cNvPr>
            <p:cNvSpPr/>
            <p:nvPr/>
          </p:nvSpPr>
          <p:spPr>
            <a:xfrm>
              <a:off x="1269932" y="1790010"/>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27" name="Rectangle 26">
              <a:extLst>
                <a:ext uri="{FF2B5EF4-FFF2-40B4-BE49-F238E27FC236}">
                  <a16:creationId xmlns:a16="http://schemas.microsoft.com/office/drawing/2014/main" id="{CA8A7A39-822E-4818-97F9-093CCAE0DFC2}"/>
                </a:ext>
              </a:extLst>
            </p:cNvPr>
            <p:cNvSpPr/>
            <p:nvPr/>
          </p:nvSpPr>
          <p:spPr>
            <a:xfrm>
              <a:off x="806662" y="3283347"/>
              <a:ext cx="3170321" cy="344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Half-Blind Dado</a:t>
              </a:r>
            </a:p>
          </p:txBody>
        </p:sp>
      </p:grpSp>
      <p:sp>
        <p:nvSpPr>
          <p:cNvPr id="47" name="Speech Bubble: Rectangle 46">
            <a:extLst>
              <a:ext uri="{FF2B5EF4-FFF2-40B4-BE49-F238E27FC236}">
                <a16:creationId xmlns:a16="http://schemas.microsoft.com/office/drawing/2014/main" id="{7C52DA9E-2D72-4974-8838-A99709BF3193}"/>
              </a:ext>
            </a:extLst>
          </p:cNvPr>
          <p:cNvSpPr/>
          <p:nvPr/>
        </p:nvSpPr>
        <p:spPr>
          <a:xfrm>
            <a:off x="8778937" y="704444"/>
            <a:ext cx="2676663" cy="1410399"/>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Values</a:t>
            </a:r>
          </a:p>
          <a:p>
            <a:r>
              <a:rPr lang="en-US" sz="1200" b="1" dirty="0"/>
              <a:t>A – Carcass Thickness</a:t>
            </a:r>
          </a:p>
          <a:p>
            <a:r>
              <a:rPr lang="en-US" sz="1200" b="1" dirty="0"/>
              <a:t>B – Back Material Thickness</a:t>
            </a:r>
            <a:endParaRPr lang="en-US" sz="1200" dirty="0"/>
          </a:p>
          <a:p>
            <a:r>
              <a:rPr lang="en-US" sz="1200" b="1" dirty="0"/>
              <a:t>C – Carcass Dado Height</a:t>
            </a:r>
          </a:p>
          <a:p>
            <a:r>
              <a:rPr lang="en-US" sz="1200" b="1" dirty="0"/>
              <a:t>D – Back Dado Height</a:t>
            </a:r>
          </a:p>
          <a:p>
            <a:r>
              <a:rPr lang="en-US" sz="1200" b="1" dirty="0"/>
              <a:t>E – Dado Blind Amount</a:t>
            </a:r>
          </a:p>
          <a:p>
            <a:endParaRPr lang="en-US" sz="1200" dirty="0"/>
          </a:p>
        </p:txBody>
      </p:sp>
      <p:grpSp>
        <p:nvGrpSpPr>
          <p:cNvPr id="85" name="Group 84">
            <a:extLst>
              <a:ext uri="{FF2B5EF4-FFF2-40B4-BE49-F238E27FC236}">
                <a16:creationId xmlns:a16="http://schemas.microsoft.com/office/drawing/2014/main" id="{852677DB-1F34-4ED4-8E8C-51C233793862}"/>
              </a:ext>
            </a:extLst>
          </p:cNvPr>
          <p:cNvGrpSpPr/>
          <p:nvPr/>
        </p:nvGrpSpPr>
        <p:grpSpPr>
          <a:xfrm>
            <a:off x="876876" y="3470009"/>
            <a:ext cx="3170449" cy="2329070"/>
            <a:chOff x="4163039" y="1298606"/>
            <a:chExt cx="3170449" cy="2329070"/>
          </a:xfrm>
        </p:grpSpPr>
        <p:pic>
          <p:nvPicPr>
            <p:cNvPr id="24" name="Picture Placeholder 5" descr="VCarve Pro 11.010 - {James L Anderson} - [Wall-06]">
              <a:extLst>
                <a:ext uri="{FF2B5EF4-FFF2-40B4-BE49-F238E27FC236}">
                  <a16:creationId xmlns:a16="http://schemas.microsoft.com/office/drawing/2014/main" id="{D296974C-0953-44B0-8C05-C805769A47C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1000"/>
                      </a14:imgEffect>
                    </a14:imgLayer>
                  </a14:imgProps>
                </a:ext>
                <a:ext uri="{28A0092B-C50C-407E-A947-70E740481C1C}">
                  <a14:useLocalDpi xmlns:a14="http://schemas.microsoft.com/office/drawing/2010/main" val="0"/>
                </a:ext>
              </a:extLst>
            </a:blip>
            <a:srcRect t="22497" b="5328"/>
            <a:stretch/>
          </p:blipFill>
          <p:spPr>
            <a:xfrm>
              <a:off x="4163039" y="1298606"/>
              <a:ext cx="3170449" cy="1859117"/>
            </a:xfrm>
            <a:prstGeom prst="rect">
              <a:avLst/>
            </a:prstGeom>
            <a:ln>
              <a:noFill/>
            </a:ln>
            <a:effectLst>
              <a:outerShdw blurRad="292100" dist="139700" dir="2700000" algn="tl" rotWithShape="0">
                <a:srgbClr val="333333">
                  <a:alpha val="65000"/>
                </a:srgbClr>
              </a:outerShdw>
            </a:effectLst>
          </p:spPr>
        </p:pic>
        <p:cxnSp>
          <p:nvCxnSpPr>
            <p:cNvPr id="34" name="Straight Arrow Connector 33">
              <a:extLst>
                <a:ext uri="{FF2B5EF4-FFF2-40B4-BE49-F238E27FC236}">
                  <a16:creationId xmlns:a16="http://schemas.microsoft.com/office/drawing/2014/main" id="{6ADA81BB-BCED-41B7-BD7E-2862AF4CED53}"/>
                </a:ext>
              </a:extLst>
            </p:cNvPr>
            <p:cNvCxnSpPr>
              <a:cxnSpLocks/>
            </p:cNvCxnSpPr>
            <p:nvPr/>
          </p:nvCxnSpPr>
          <p:spPr>
            <a:xfrm flipV="1">
              <a:off x="4430470" y="199339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6D3BC84-8CF1-4D5F-B69D-1D5CDF025C36}"/>
                </a:ext>
              </a:extLst>
            </p:cNvPr>
            <p:cNvCxnSpPr>
              <a:cxnSpLocks/>
            </p:cNvCxnSpPr>
            <p:nvPr/>
          </p:nvCxnSpPr>
          <p:spPr>
            <a:xfrm flipV="1">
              <a:off x="4423856" y="2679615"/>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A6FD9E-9294-4BCA-ACF3-DD8B341D5404}"/>
                </a:ext>
              </a:extLst>
            </p:cNvPr>
            <p:cNvCxnSpPr>
              <a:cxnSpLocks/>
            </p:cNvCxnSpPr>
            <p:nvPr/>
          </p:nvCxnSpPr>
          <p:spPr>
            <a:xfrm flipH="1" flipV="1">
              <a:off x="4432772" y="1987198"/>
              <a:ext cx="141192" cy="1"/>
            </a:xfrm>
            <a:prstGeom prst="line">
              <a:avLst/>
            </a:prstGeom>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13883A13-A1EB-4B80-B6F5-11B04BEF890A}"/>
                </a:ext>
              </a:extLst>
            </p:cNvPr>
            <p:cNvSpPr/>
            <p:nvPr/>
          </p:nvSpPr>
          <p:spPr>
            <a:xfrm>
              <a:off x="4573964" y="191650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48" name="Straight Arrow Connector 47">
              <a:extLst>
                <a:ext uri="{FF2B5EF4-FFF2-40B4-BE49-F238E27FC236}">
                  <a16:creationId xmlns:a16="http://schemas.microsoft.com/office/drawing/2014/main" id="{8BBDC555-FF30-4C9A-93E4-432491F0497D}"/>
                </a:ext>
              </a:extLst>
            </p:cNvPr>
            <p:cNvCxnSpPr>
              <a:cxnSpLocks/>
            </p:cNvCxnSpPr>
            <p:nvPr/>
          </p:nvCxnSpPr>
          <p:spPr>
            <a:xfrm flipV="1">
              <a:off x="5602426" y="2383542"/>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7497275-8193-4C99-8BDA-46E59BCCBD4B}"/>
                </a:ext>
              </a:extLst>
            </p:cNvPr>
            <p:cNvCxnSpPr>
              <a:cxnSpLocks/>
            </p:cNvCxnSpPr>
            <p:nvPr/>
          </p:nvCxnSpPr>
          <p:spPr>
            <a:xfrm flipV="1">
              <a:off x="5595812" y="2822871"/>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EEBBE82-6214-4ECF-B924-E68EB5A853E6}"/>
                </a:ext>
              </a:extLst>
            </p:cNvPr>
            <p:cNvCxnSpPr>
              <a:cxnSpLocks/>
            </p:cNvCxnSpPr>
            <p:nvPr/>
          </p:nvCxnSpPr>
          <p:spPr>
            <a:xfrm flipH="1" flipV="1">
              <a:off x="5458424" y="2999134"/>
              <a:ext cx="141192" cy="1"/>
            </a:xfrm>
            <a:prstGeom prst="line">
              <a:avLst/>
            </a:prstGeom>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10AEE75C-6F23-46BD-A9EE-0D1C7A0CA99E}"/>
                </a:ext>
              </a:extLst>
            </p:cNvPr>
            <p:cNvSpPr/>
            <p:nvPr/>
          </p:nvSpPr>
          <p:spPr>
            <a:xfrm>
              <a:off x="5246444" y="291099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8" name="Rectangle 17">
              <a:extLst>
                <a:ext uri="{FF2B5EF4-FFF2-40B4-BE49-F238E27FC236}">
                  <a16:creationId xmlns:a16="http://schemas.microsoft.com/office/drawing/2014/main" id="{A19D378C-7007-4E85-AFE9-4B5EF7D62B00}"/>
                </a:ext>
              </a:extLst>
            </p:cNvPr>
            <p:cNvSpPr/>
            <p:nvPr/>
          </p:nvSpPr>
          <p:spPr>
            <a:xfrm>
              <a:off x="4163166" y="3283344"/>
              <a:ext cx="3170322" cy="344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Through Dado</a:t>
              </a:r>
            </a:p>
          </p:txBody>
        </p:sp>
      </p:grpSp>
      <p:grpSp>
        <p:nvGrpSpPr>
          <p:cNvPr id="86" name="Group 85">
            <a:extLst>
              <a:ext uri="{FF2B5EF4-FFF2-40B4-BE49-F238E27FC236}">
                <a16:creationId xmlns:a16="http://schemas.microsoft.com/office/drawing/2014/main" id="{AB2CF846-37F1-4CE6-95D9-D04A41CFE280}"/>
              </a:ext>
            </a:extLst>
          </p:cNvPr>
          <p:cNvGrpSpPr/>
          <p:nvPr/>
        </p:nvGrpSpPr>
        <p:grpSpPr>
          <a:xfrm>
            <a:off x="4365535" y="2527751"/>
            <a:ext cx="5836920" cy="3373235"/>
            <a:chOff x="3502829" y="3782372"/>
            <a:chExt cx="5836920" cy="3373235"/>
          </a:xfrm>
        </p:grpSpPr>
        <p:sp>
          <p:nvSpPr>
            <p:cNvPr id="52" name="Rectangle 51">
              <a:extLst>
                <a:ext uri="{FF2B5EF4-FFF2-40B4-BE49-F238E27FC236}">
                  <a16:creationId xmlns:a16="http://schemas.microsoft.com/office/drawing/2014/main" id="{5BECB205-1178-4D0A-93AA-B5979BE5169D}"/>
                </a:ext>
              </a:extLst>
            </p:cNvPr>
            <p:cNvSpPr/>
            <p:nvPr/>
          </p:nvSpPr>
          <p:spPr>
            <a:xfrm>
              <a:off x="3502829" y="3811757"/>
              <a:ext cx="5836920" cy="2829165"/>
            </a:xfrm>
            <a:prstGeom prst="rect">
              <a:avLst/>
            </a:prstGeom>
            <a:solidFill>
              <a:schemeClr val="bg1"/>
            </a:solidFill>
            <a:ln>
              <a:solidFill>
                <a:schemeClr val="bg1"/>
              </a:solidFill>
            </a:ln>
            <a:effectLst>
              <a:outerShdw blurRad="50800" dist="127000" dir="3180000" sx="99000" sy="99000"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E01FA48-81EC-4153-9C84-03879781EEE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3502829" y="3822114"/>
              <a:ext cx="5219008" cy="2652664"/>
            </a:xfrm>
            <a:prstGeom prst="rect">
              <a:avLst/>
            </a:prstGeom>
          </p:spPr>
        </p:pic>
        <p:cxnSp>
          <p:nvCxnSpPr>
            <p:cNvPr id="54" name="Straight Arrow Connector 53">
              <a:extLst>
                <a:ext uri="{FF2B5EF4-FFF2-40B4-BE49-F238E27FC236}">
                  <a16:creationId xmlns:a16="http://schemas.microsoft.com/office/drawing/2014/main" id="{25163EEB-0259-4C61-9E2B-592BE99CDA9C}"/>
                </a:ext>
              </a:extLst>
            </p:cNvPr>
            <p:cNvCxnSpPr>
              <a:cxnSpLocks/>
            </p:cNvCxnSpPr>
            <p:nvPr/>
          </p:nvCxnSpPr>
          <p:spPr>
            <a:xfrm flipV="1">
              <a:off x="7471628" y="5986672"/>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1D4C7698-92E5-4AF3-B92B-81E2E5FDA336}"/>
                </a:ext>
              </a:extLst>
            </p:cNvPr>
            <p:cNvSpPr/>
            <p:nvPr/>
          </p:nvSpPr>
          <p:spPr>
            <a:xfrm>
              <a:off x="4261687" y="5904694"/>
              <a:ext cx="1098027" cy="6543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cxnSp>
          <p:nvCxnSpPr>
            <p:cNvPr id="56" name="Straight Arrow Connector 55">
              <a:extLst>
                <a:ext uri="{FF2B5EF4-FFF2-40B4-BE49-F238E27FC236}">
                  <a16:creationId xmlns:a16="http://schemas.microsoft.com/office/drawing/2014/main" id="{DDE9FEAC-0ACF-4703-AF94-AEB5113AC86F}"/>
                </a:ext>
              </a:extLst>
            </p:cNvPr>
            <p:cNvCxnSpPr>
              <a:cxnSpLocks/>
            </p:cNvCxnSpPr>
            <p:nvPr/>
          </p:nvCxnSpPr>
          <p:spPr>
            <a:xfrm flipV="1">
              <a:off x="7471628" y="5339577"/>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D39A81F-3F9C-4CF9-B18C-1D1E6925FF33}"/>
                </a:ext>
              </a:extLst>
            </p:cNvPr>
            <p:cNvCxnSpPr>
              <a:cxnSpLocks/>
            </p:cNvCxnSpPr>
            <p:nvPr/>
          </p:nvCxnSpPr>
          <p:spPr>
            <a:xfrm flipH="1" flipV="1">
              <a:off x="7328889" y="6168049"/>
              <a:ext cx="141192" cy="1"/>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0E3AFBF7-FA17-4621-BC77-80B407112286}"/>
                </a:ext>
              </a:extLst>
            </p:cNvPr>
            <p:cNvSpPr/>
            <p:nvPr/>
          </p:nvSpPr>
          <p:spPr>
            <a:xfrm>
              <a:off x="7163147" y="609120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59" name="Callout: Line 58">
              <a:extLst>
                <a:ext uri="{FF2B5EF4-FFF2-40B4-BE49-F238E27FC236}">
                  <a16:creationId xmlns:a16="http://schemas.microsoft.com/office/drawing/2014/main" id="{3E43ABC5-83F0-4505-8F53-30EA2A594002}"/>
                </a:ext>
              </a:extLst>
            </p:cNvPr>
            <p:cNvSpPr/>
            <p:nvPr/>
          </p:nvSpPr>
          <p:spPr>
            <a:xfrm>
              <a:off x="5359282" y="4680715"/>
              <a:ext cx="1227041" cy="290894"/>
            </a:xfrm>
            <a:prstGeom prst="borderCallout1">
              <a:avLst>
                <a:gd name="adj1" fmla="val 96339"/>
                <a:gd name="adj2" fmla="val -110"/>
                <a:gd name="adj3" fmla="val 183988"/>
                <a:gd name="adj4" fmla="val -1704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60" name="Callout: Line 59">
              <a:extLst>
                <a:ext uri="{FF2B5EF4-FFF2-40B4-BE49-F238E27FC236}">
                  <a16:creationId xmlns:a16="http://schemas.microsoft.com/office/drawing/2014/main" id="{26A3C8E7-C445-4934-B918-F7832EEFB5E5}"/>
                </a:ext>
              </a:extLst>
            </p:cNvPr>
            <p:cNvSpPr/>
            <p:nvPr/>
          </p:nvSpPr>
          <p:spPr>
            <a:xfrm>
              <a:off x="6710582" y="4739898"/>
              <a:ext cx="1051690" cy="290894"/>
            </a:xfrm>
            <a:prstGeom prst="borderCallout1">
              <a:avLst>
                <a:gd name="adj1" fmla="val 96339"/>
                <a:gd name="adj2" fmla="val 98896"/>
                <a:gd name="adj3" fmla="val 194990"/>
                <a:gd name="adj4" fmla="val 118543"/>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Back Material</a:t>
              </a:r>
            </a:p>
          </p:txBody>
        </p:sp>
        <p:cxnSp>
          <p:nvCxnSpPr>
            <p:cNvPr id="61" name="Straight Arrow Connector 60">
              <a:extLst>
                <a:ext uri="{FF2B5EF4-FFF2-40B4-BE49-F238E27FC236}">
                  <a16:creationId xmlns:a16="http://schemas.microsoft.com/office/drawing/2014/main" id="{F8B457C9-4A56-44E9-811E-35463A74A2CB}"/>
                </a:ext>
              </a:extLst>
            </p:cNvPr>
            <p:cNvCxnSpPr>
              <a:cxnSpLocks/>
            </p:cNvCxnSpPr>
            <p:nvPr/>
          </p:nvCxnSpPr>
          <p:spPr>
            <a:xfrm flipV="1">
              <a:off x="4367386" y="5904694"/>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7F80D2F-6D85-4018-980C-DC4089A6B52A}"/>
                </a:ext>
              </a:extLst>
            </p:cNvPr>
            <p:cNvCxnSpPr>
              <a:cxnSpLocks/>
            </p:cNvCxnSpPr>
            <p:nvPr/>
          </p:nvCxnSpPr>
          <p:spPr>
            <a:xfrm flipV="1">
              <a:off x="4367386" y="5354714"/>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91BBB54-06A1-4E8B-B021-685BEE21AC0C}"/>
                </a:ext>
              </a:extLst>
            </p:cNvPr>
            <p:cNvCxnSpPr>
              <a:cxnSpLocks/>
            </p:cNvCxnSpPr>
            <p:nvPr/>
          </p:nvCxnSpPr>
          <p:spPr>
            <a:xfrm flipH="1" flipV="1">
              <a:off x="4224647" y="6086071"/>
              <a:ext cx="141192" cy="1"/>
            </a:xfrm>
            <a:prstGeom prst="line">
              <a:avLst/>
            </a:prstGeom>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F1C3697-CB9C-454A-9B97-28A34E758880}"/>
                </a:ext>
              </a:extLst>
            </p:cNvPr>
            <p:cNvSpPr/>
            <p:nvPr/>
          </p:nvSpPr>
          <p:spPr>
            <a:xfrm>
              <a:off x="4058905" y="600922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cxnSp>
          <p:nvCxnSpPr>
            <p:cNvPr id="65" name="Straight Arrow Connector 64">
              <a:extLst>
                <a:ext uri="{FF2B5EF4-FFF2-40B4-BE49-F238E27FC236}">
                  <a16:creationId xmlns:a16="http://schemas.microsoft.com/office/drawing/2014/main" id="{D8A19461-2BD4-454F-A3AB-D156164ADDA4}"/>
                </a:ext>
              </a:extLst>
            </p:cNvPr>
            <p:cNvCxnSpPr>
              <a:cxnSpLocks/>
            </p:cNvCxnSpPr>
            <p:nvPr/>
          </p:nvCxnSpPr>
          <p:spPr>
            <a:xfrm>
              <a:off x="8263010" y="4554784"/>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7C2979A7-A799-49EE-9E74-3722B061B1E1}"/>
                </a:ext>
              </a:extLst>
            </p:cNvPr>
            <p:cNvSpPr/>
            <p:nvPr/>
          </p:nvSpPr>
          <p:spPr>
            <a:xfrm>
              <a:off x="7612358" y="448119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cxnSp>
          <p:nvCxnSpPr>
            <p:cNvPr id="67" name="Straight Arrow Connector 66">
              <a:extLst>
                <a:ext uri="{FF2B5EF4-FFF2-40B4-BE49-F238E27FC236}">
                  <a16:creationId xmlns:a16="http://schemas.microsoft.com/office/drawing/2014/main" id="{41806F9F-B704-40C0-B7F5-740F35BB6705}"/>
                </a:ext>
              </a:extLst>
            </p:cNvPr>
            <p:cNvCxnSpPr>
              <a:cxnSpLocks/>
            </p:cNvCxnSpPr>
            <p:nvPr/>
          </p:nvCxnSpPr>
          <p:spPr>
            <a:xfrm>
              <a:off x="7757494" y="4554784"/>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7067FA5-7C39-4670-8729-A7BA92411C52}"/>
                </a:ext>
              </a:extLst>
            </p:cNvPr>
            <p:cNvCxnSpPr>
              <a:cxnSpLocks/>
            </p:cNvCxnSpPr>
            <p:nvPr/>
          </p:nvCxnSpPr>
          <p:spPr>
            <a:xfrm>
              <a:off x="5083123" y="5029401"/>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45AD0729-9188-4332-A433-81AC6ECA074D}"/>
                </a:ext>
              </a:extLst>
            </p:cNvPr>
            <p:cNvSpPr/>
            <p:nvPr/>
          </p:nvSpPr>
          <p:spPr>
            <a:xfrm>
              <a:off x="4297496" y="49558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70" name="Straight Arrow Connector 69">
              <a:extLst>
                <a:ext uri="{FF2B5EF4-FFF2-40B4-BE49-F238E27FC236}">
                  <a16:creationId xmlns:a16="http://schemas.microsoft.com/office/drawing/2014/main" id="{84AEB5CB-29D7-45E2-A30E-5371E3F2302E}"/>
                </a:ext>
              </a:extLst>
            </p:cNvPr>
            <p:cNvCxnSpPr>
              <a:cxnSpLocks/>
            </p:cNvCxnSpPr>
            <p:nvPr/>
          </p:nvCxnSpPr>
          <p:spPr>
            <a:xfrm>
              <a:off x="4442632" y="5029401"/>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65166A33-26AF-4D32-9E0D-322334BE098B}"/>
                </a:ext>
              </a:extLst>
            </p:cNvPr>
            <p:cNvCxnSpPr>
              <a:cxnSpLocks/>
            </p:cNvCxnSpPr>
            <p:nvPr/>
          </p:nvCxnSpPr>
          <p:spPr>
            <a:xfrm flipV="1">
              <a:off x="5303469" y="5533825"/>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33B0274-5316-47D5-AAFA-0E1DE56F66FC}"/>
                </a:ext>
              </a:extLst>
            </p:cNvPr>
            <p:cNvCxnSpPr>
              <a:cxnSpLocks/>
            </p:cNvCxnSpPr>
            <p:nvPr/>
          </p:nvCxnSpPr>
          <p:spPr>
            <a:xfrm flipV="1">
              <a:off x="5296855" y="5899149"/>
              <a:ext cx="0" cy="34789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2CECCD8-73C3-4CF6-87D1-326480AB0FC4}"/>
                </a:ext>
              </a:extLst>
            </p:cNvPr>
            <p:cNvCxnSpPr>
              <a:cxnSpLocks/>
            </p:cNvCxnSpPr>
            <p:nvPr/>
          </p:nvCxnSpPr>
          <p:spPr>
            <a:xfrm flipH="1" flipV="1">
              <a:off x="5162277" y="6247046"/>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65BC307-68CC-4EAC-BAAF-D3CFAB79523D}"/>
                </a:ext>
              </a:extLst>
            </p:cNvPr>
            <p:cNvCxnSpPr>
              <a:cxnSpLocks/>
            </p:cNvCxnSpPr>
            <p:nvPr/>
          </p:nvCxnSpPr>
          <p:spPr>
            <a:xfrm flipH="1">
              <a:off x="5122222" y="5733973"/>
              <a:ext cx="274109" cy="0"/>
            </a:xfrm>
            <a:prstGeom prst="line">
              <a:avLst/>
            </a:prstGeom>
          </p:spPr>
          <p:style>
            <a:lnRef idx="1">
              <a:schemeClr val="dk1"/>
            </a:lnRef>
            <a:fillRef idx="0">
              <a:schemeClr val="dk1"/>
            </a:fillRef>
            <a:effectRef idx="0">
              <a:schemeClr val="dk1"/>
            </a:effectRef>
            <a:fontRef idx="minor">
              <a:schemeClr val="tx1"/>
            </a:fontRef>
          </p:style>
        </p:cxnSp>
        <p:sp>
          <p:nvSpPr>
            <p:cNvPr id="75" name="Callout: Line 74">
              <a:extLst>
                <a:ext uri="{FF2B5EF4-FFF2-40B4-BE49-F238E27FC236}">
                  <a16:creationId xmlns:a16="http://schemas.microsoft.com/office/drawing/2014/main" id="{089B97D7-25E7-4E13-B448-BF2A8127109C}"/>
                </a:ext>
              </a:extLst>
            </p:cNvPr>
            <p:cNvSpPr/>
            <p:nvPr/>
          </p:nvSpPr>
          <p:spPr>
            <a:xfrm>
              <a:off x="5653365" y="6287745"/>
              <a:ext cx="1098028" cy="290894"/>
            </a:xfrm>
            <a:prstGeom prst="borderCallout1">
              <a:avLst>
                <a:gd name="adj1" fmla="val -4731"/>
                <a:gd name="adj2" fmla="val 197"/>
                <a:gd name="adj3" fmla="val -144979"/>
                <a:gd name="adj4" fmla="val -712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Material</a:t>
              </a:r>
            </a:p>
          </p:txBody>
        </p:sp>
        <p:sp>
          <p:nvSpPr>
            <p:cNvPr id="76" name="Callout: Line 75">
              <a:extLst>
                <a:ext uri="{FF2B5EF4-FFF2-40B4-BE49-F238E27FC236}">
                  <a16:creationId xmlns:a16="http://schemas.microsoft.com/office/drawing/2014/main" id="{90EEE259-E0AD-4A1F-9E6D-322C74F84D7C}"/>
                </a:ext>
              </a:extLst>
            </p:cNvPr>
            <p:cNvSpPr/>
            <p:nvPr/>
          </p:nvSpPr>
          <p:spPr>
            <a:xfrm>
              <a:off x="5359283" y="4681213"/>
              <a:ext cx="1227041" cy="290894"/>
            </a:xfrm>
            <a:prstGeom prst="borderCallout1">
              <a:avLst>
                <a:gd name="adj1" fmla="val 101054"/>
                <a:gd name="adj2" fmla="val 99748"/>
                <a:gd name="adj3" fmla="val 293221"/>
                <a:gd name="adj4" fmla="val 11267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cxnSp>
          <p:nvCxnSpPr>
            <p:cNvPr id="77" name="Straight Connector 76">
              <a:extLst>
                <a:ext uri="{FF2B5EF4-FFF2-40B4-BE49-F238E27FC236}">
                  <a16:creationId xmlns:a16="http://schemas.microsoft.com/office/drawing/2014/main" id="{67E988B8-69ED-41D3-93BF-B7A92F3C5688}"/>
                </a:ext>
              </a:extLst>
            </p:cNvPr>
            <p:cNvCxnSpPr>
              <a:cxnSpLocks/>
            </p:cNvCxnSpPr>
            <p:nvPr/>
          </p:nvCxnSpPr>
          <p:spPr>
            <a:xfrm flipH="1">
              <a:off x="8290872" y="5991124"/>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81B3EA9C-FD14-464B-B969-2231397964E8}"/>
                </a:ext>
              </a:extLst>
            </p:cNvPr>
            <p:cNvCxnSpPr>
              <a:cxnSpLocks/>
            </p:cNvCxnSpPr>
            <p:nvPr/>
          </p:nvCxnSpPr>
          <p:spPr>
            <a:xfrm flipV="1">
              <a:off x="8472118" y="5584627"/>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CFFF3ED6-4A33-4BB3-95F1-8FC1802A865F}"/>
                </a:ext>
              </a:extLst>
            </p:cNvPr>
            <p:cNvCxnSpPr>
              <a:cxnSpLocks/>
            </p:cNvCxnSpPr>
            <p:nvPr/>
          </p:nvCxnSpPr>
          <p:spPr>
            <a:xfrm flipV="1">
              <a:off x="8465504" y="5996524"/>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ACC3183-046B-47E3-B315-0DF6A9C6FADC}"/>
                </a:ext>
              </a:extLst>
            </p:cNvPr>
            <p:cNvCxnSpPr>
              <a:cxnSpLocks/>
            </p:cNvCxnSpPr>
            <p:nvPr/>
          </p:nvCxnSpPr>
          <p:spPr>
            <a:xfrm flipH="1" flipV="1">
              <a:off x="8474420" y="5578427"/>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D4EBEE0-663F-48AA-A533-B1828D3A24DC}"/>
                </a:ext>
              </a:extLst>
            </p:cNvPr>
            <p:cNvCxnSpPr>
              <a:cxnSpLocks/>
            </p:cNvCxnSpPr>
            <p:nvPr/>
          </p:nvCxnSpPr>
          <p:spPr>
            <a:xfrm flipH="1">
              <a:off x="8290871" y="5784775"/>
              <a:ext cx="274109" cy="0"/>
            </a:xfrm>
            <a:prstGeom prst="line">
              <a:avLst/>
            </a:prstGeom>
          </p:spPr>
          <p:style>
            <a:lnRef idx="1">
              <a:schemeClr val="dk1"/>
            </a:lnRef>
            <a:fillRef idx="0">
              <a:schemeClr val="dk1"/>
            </a:fillRef>
            <a:effectRef idx="0">
              <a:schemeClr val="dk1"/>
            </a:effectRef>
            <a:fontRef idx="minor">
              <a:schemeClr val="tx1"/>
            </a:fontRef>
          </p:style>
        </p:cxnSp>
        <p:sp>
          <p:nvSpPr>
            <p:cNvPr id="82" name="Speech Bubble: Rectangle 81">
              <a:extLst>
                <a:ext uri="{FF2B5EF4-FFF2-40B4-BE49-F238E27FC236}">
                  <a16:creationId xmlns:a16="http://schemas.microsoft.com/office/drawing/2014/main" id="{96D2A8B0-1148-4783-9691-E9BD7E489F44}"/>
                </a:ext>
              </a:extLst>
            </p:cNvPr>
            <p:cNvSpPr/>
            <p:nvPr/>
          </p:nvSpPr>
          <p:spPr>
            <a:xfrm>
              <a:off x="4881219" y="6784131"/>
              <a:ext cx="2789043"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Carcass – Back Dado Height</a:t>
              </a:r>
              <a:endParaRPr lang="en-US" sz="1600" dirty="0"/>
            </a:p>
          </p:txBody>
        </p:sp>
        <p:sp>
          <p:nvSpPr>
            <p:cNvPr id="83" name="Speech Bubble: Rectangle 82">
              <a:extLst>
                <a:ext uri="{FF2B5EF4-FFF2-40B4-BE49-F238E27FC236}">
                  <a16:creationId xmlns:a16="http://schemas.microsoft.com/office/drawing/2014/main" id="{A135B09E-9D45-45BE-9EBA-962346D5CEBE}"/>
                </a:ext>
              </a:extLst>
            </p:cNvPr>
            <p:cNvSpPr/>
            <p:nvPr/>
          </p:nvSpPr>
          <p:spPr>
            <a:xfrm>
              <a:off x="3502829" y="3782372"/>
              <a:ext cx="3867817" cy="799848"/>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Dado Height is measured from the back of the material to the bottom of the dado. This method insurers consistent dimensions regardless of the variations in the thickness of sheet goods.</a:t>
              </a:r>
              <a:endParaRPr lang="en-US" sz="1200" dirty="0"/>
            </a:p>
          </p:txBody>
        </p:sp>
      </p:grpSp>
      <p:sp>
        <p:nvSpPr>
          <p:cNvPr id="87" name="Oval 86">
            <a:extLst>
              <a:ext uri="{FF2B5EF4-FFF2-40B4-BE49-F238E27FC236}">
                <a16:creationId xmlns:a16="http://schemas.microsoft.com/office/drawing/2014/main" id="{1ACDFE61-B24D-4D5B-8375-349B120F3C7C}"/>
              </a:ext>
            </a:extLst>
          </p:cNvPr>
          <p:cNvSpPr/>
          <p:nvPr/>
        </p:nvSpPr>
        <p:spPr>
          <a:xfrm>
            <a:off x="9449710" y="426497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88" name="Callout: Line 87">
            <a:extLst>
              <a:ext uri="{FF2B5EF4-FFF2-40B4-BE49-F238E27FC236}">
                <a16:creationId xmlns:a16="http://schemas.microsoft.com/office/drawing/2014/main" id="{0EA49137-3B63-45BA-A003-0C45CF4F518F}"/>
              </a:ext>
            </a:extLst>
          </p:cNvPr>
          <p:cNvSpPr/>
          <p:nvPr/>
        </p:nvSpPr>
        <p:spPr>
          <a:xfrm>
            <a:off x="1067085" y="3525368"/>
            <a:ext cx="792759" cy="384455"/>
          </a:xfrm>
          <a:prstGeom prst="borderCallout1">
            <a:avLst>
              <a:gd name="adj1" fmla="val 99482"/>
              <a:gd name="adj2" fmla="val 99695"/>
              <a:gd name="adj3" fmla="val 236375"/>
              <a:gd name="adj4" fmla="val 6020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89" name="Callout: Line 88">
            <a:extLst>
              <a:ext uri="{FF2B5EF4-FFF2-40B4-BE49-F238E27FC236}">
                <a16:creationId xmlns:a16="http://schemas.microsoft.com/office/drawing/2014/main" id="{F02B076E-8604-459A-9F2A-A2CF95E26C59}"/>
              </a:ext>
            </a:extLst>
          </p:cNvPr>
          <p:cNvSpPr/>
          <p:nvPr/>
        </p:nvSpPr>
        <p:spPr>
          <a:xfrm>
            <a:off x="1082608" y="2465234"/>
            <a:ext cx="1227041" cy="290894"/>
          </a:xfrm>
          <a:prstGeom prst="borderCallout1">
            <a:avLst>
              <a:gd name="adj1" fmla="val 98026"/>
              <a:gd name="adj2" fmla="val 99596"/>
              <a:gd name="adj3" fmla="val -4996"/>
              <a:gd name="adj4" fmla="val 174635"/>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90" name="Callout: Line 89">
            <a:extLst>
              <a:ext uri="{FF2B5EF4-FFF2-40B4-BE49-F238E27FC236}">
                <a16:creationId xmlns:a16="http://schemas.microsoft.com/office/drawing/2014/main" id="{E41A4BDE-F3FA-499F-8465-B4B3D22FC1AC}"/>
              </a:ext>
            </a:extLst>
          </p:cNvPr>
          <p:cNvSpPr/>
          <p:nvPr/>
        </p:nvSpPr>
        <p:spPr>
          <a:xfrm>
            <a:off x="2697284" y="817169"/>
            <a:ext cx="807913" cy="290894"/>
          </a:xfrm>
          <a:prstGeom prst="borderCallout1">
            <a:avLst>
              <a:gd name="adj1" fmla="val 100937"/>
              <a:gd name="adj2" fmla="val 100120"/>
              <a:gd name="adj3" fmla="val 213298"/>
              <a:gd name="adj4" fmla="val 134303"/>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Dado Cut</a:t>
            </a:r>
          </a:p>
        </p:txBody>
      </p:sp>
      <p:sp>
        <p:nvSpPr>
          <p:cNvPr id="91" name="Callout: Line 90">
            <a:extLst>
              <a:ext uri="{FF2B5EF4-FFF2-40B4-BE49-F238E27FC236}">
                <a16:creationId xmlns:a16="http://schemas.microsoft.com/office/drawing/2014/main" id="{B0254863-B57D-490B-9E53-40A51E95C44B}"/>
              </a:ext>
            </a:extLst>
          </p:cNvPr>
          <p:cNvSpPr/>
          <p:nvPr/>
        </p:nvSpPr>
        <p:spPr>
          <a:xfrm>
            <a:off x="2643258" y="3625276"/>
            <a:ext cx="807838" cy="290894"/>
          </a:xfrm>
          <a:prstGeom prst="borderCallout1">
            <a:avLst>
              <a:gd name="adj1" fmla="val 100937"/>
              <a:gd name="adj2" fmla="val 101824"/>
              <a:gd name="adj3" fmla="val 141989"/>
              <a:gd name="adj4" fmla="val 13292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Dado Cut</a:t>
            </a:r>
          </a:p>
        </p:txBody>
      </p:sp>
    </p:spTree>
    <p:extLst>
      <p:ext uri="{BB962C8B-B14F-4D97-AF65-F5344CB8AC3E}">
        <p14:creationId xmlns:p14="http://schemas.microsoft.com/office/powerpoint/2010/main" val="1906006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98FF-B827-44E7-B297-202EBFCBEEFE}"/>
              </a:ext>
            </a:extLst>
          </p:cNvPr>
          <p:cNvSpPr>
            <a:spLocks noGrp="1"/>
          </p:cNvSpPr>
          <p:nvPr>
            <p:ph type="title"/>
          </p:nvPr>
        </p:nvSpPr>
        <p:spPr>
          <a:xfrm>
            <a:off x="1295401" y="2777066"/>
            <a:ext cx="4851399" cy="1303867"/>
          </a:xfrm>
        </p:spPr>
        <p:txBody>
          <a:bodyPr>
            <a:normAutofit/>
          </a:bodyPr>
          <a:lstStyle/>
          <a:p>
            <a:r>
              <a:rPr lang="en-US" dirty="0"/>
              <a:t>Wall Cabinet</a:t>
            </a:r>
            <a:br>
              <a:rPr lang="en-US" dirty="0"/>
            </a:br>
            <a:r>
              <a:rPr lang="en-US" dirty="0"/>
              <a:t>Sections and Details</a:t>
            </a:r>
          </a:p>
        </p:txBody>
      </p:sp>
      <p:sp>
        <p:nvSpPr>
          <p:cNvPr id="3" name="Footer Placeholder 2">
            <a:extLst>
              <a:ext uri="{FF2B5EF4-FFF2-40B4-BE49-F238E27FC236}">
                <a16:creationId xmlns:a16="http://schemas.microsoft.com/office/drawing/2014/main" id="{89067DA8-AA26-4F7D-8DE0-1E2897461603}"/>
              </a:ext>
            </a:extLst>
          </p:cNvPr>
          <p:cNvSpPr>
            <a:spLocks noGrp="1"/>
          </p:cNvSpPr>
          <p:nvPr>
            <p:ph type="ftr" sz="quarter" idx="11"/>
          </p:nvPr>
        </p:nvSpPr>
        <p:spPr/>
        <p:txBody>
          <a:bodyPr/>
          <a:lstStyle/>
          <a:p>
            <a:r>
              <a:rPr lang="en-US" dirty="0"/>
              <a:t>Easy Cabinet Maker</a:t>
            </a:r>
          </a:p>
        </p:txBody>
      </p:sp>
      <p:sp>
        <p:nvSpPr>
          <p:cNvPr id="4" name="Slide Number Placeholder 3">
            <a:extLst>
              <a:ext uri="{FF2B5EF4-FFF2-40B4-BE49-F238E27FC236}">
                <a16:creationId xmlns:a16="http://schemas.microsoft.com/office/drawing/2014/main" id="{E4D636CE-6AD7-40DD-8722-1B1A159A85E5}"/>
              </a:ext>
            </a:extLst>
          </p:cNvPr>
          <p:cNvSpPr>
            <a:spLocks noGrp="1"/>
          </p:cNvSpPr>
          <p:nvPr>
            <p:ph type="sldNum" sz="quarter" idx="12"/>
          </p:nvPr>
        </p:nvSpPr>
        <p:spPr/>
        <p:txBody>
          <a:bodyPr/>
          <a:lstStyle/>
          <a:p>
            <a:fld id="{7C986B70-C399-481B-8E1B-1D91C2195225}" type="slidenum">
              <a:rPr lang="en-US" smtClean="0"/>
              <a:t>39</a:t>
            </a:fld>
            <a:endParaRPr lang="en-US" dirty="0"/>
          </a:p>
        </p:txBody>
      </p:sp>
      <p:pic>
        <p:nvPicPr>
          <p:cNvPr id="6" name="Picture 5" descr="A picture containing rectangle&#10;&#10;Description automatically generated">
            <a:extLst>
              <a:ext uri="{FF2B5EF4-FFF2-40B4-BE49-F238E27FC236}">
                <a16:creationId xmlns:a16="http://schemas.microsoft.com/office/drawing/2014/main" id="{BC5BDD81-5D90-45E2-8A1D-8ED096F4D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703" y="937353"/>
            <a:ext cx="5289631" cy="5311047"/>
          </a:xfrm>
          <a:prstGeom prst="rect">
            <a:avLst/>
          </a:prstGeom>
        </p:spPr>
      </p:pic>
      <p:sp>
        <p:nvSpPr>
          <p:cNvPr id="7" name="TextBox 6">
            <a:extLst>
              <a:ext uri="{FF2B5EF4-FFF2-40B4-BE49-F238E27FC236}">
                <a16:creationId xmlns:a16="http://schemas.microsoft.com/office/drawing/2014/main" id="{BA261B9B-D12D-446D-884B-F7CA181BFEF7}"/>
              </a:ext>
            </a:extLst>
          </p:cNvPr>
          <p:cNvSpPr txBox="1"/>
          <p:nvPr/>
        </p:nvSpPr>
        <p:spPr>
          <a:xfrm>
            <a:off x="6802936" y="2393851"/>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8" name="TextBox 7">
            <a:extLst>
              <a:ext uri="{FF2B5EF4-FFF2-40B4-BE49-F238E27FC236}">
                <a16:creationId xmlns:a16="http://schemas.microsoft.com/office/drawing/2014/main" id="{600CA5F1-99B2-4949-A8DA-FD269DA06A3E}"/>
              </a:ext>
            </a:extLst>
          </p:cNvPr>
          <p:cNvSpPr txBox="1"/>
          <p:nvPr/>
        </p:nvSpPr>
        <p:spPr>
          <a:xfrm>
            <a:off x="7385488" y="2112876"/>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9" name="TextBox 8">
            <a:extLst>
              <a:ext uri="{FF2B5EF4-FFF2-40B4-BE49-F238E27FC236}">
                <a16:creationId xmlns:a16="http://schemas.microsoft.com/office/drawing/2014/main" id="{C4A8ACAF-58E4-4DF7-A4A4-74B0B2D99E6D}"/>
              </a:ext>
            </a:extLst>
          </p:cNvPr>
          <p:cNvSpPr txBox="1"/>
          <p:nvPr/>
        </p:nvSpPr>
        <p:spPr>
          <a:xfrm>
            <a:off x="8167009" y="2576054"/>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10" name="TextBox 9">
            <a:extLst>
              <a:ext uri="{FF2B5EF4-FFF2-40B4-BE49-F238E27FC236}">
                <a16:creationId xmlns:a16="http://schemas.microsoft.com/office/drawing/2014/main" id="{99D4107E-11D9-47E7-9757-F2868B127269}"/>
              </a:ext>
            </a:extLst>
          </p:cNvPr>
          <p:cNvSpPr txBox="1"/>
          <p:nvPr/>
        </p:nvSpPr>
        <p:spPr>
          <a:xfrm>
            <a:off x="8749561" y="2295079"/>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Tree>
    <p:extLst>
      <p:ext uri="{BB962C8B-B14F-4D97-AF65-F5344CB8AC3E}">
        <p14:creationId xmlns:p14="http://schemas.microsoft.com/office/powerpoint/2010/main" val="243709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EA782ECA-77A3-4196-8538-B75F9A3D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795" y="689963"/>
            <a:ext cx="5389791" cy="4705508"/>
          </a:xfrm>
          <a:prstGeom prst="rect">
            <a:avLst/>
          </a:prstGeom>
          <a:ln>
            <a:noFill/>
          </a:ln>
          <a:effectLst>
            <a:outerShdw blurRad="292100" dist="139700" dir="2700000" algn="tl" rotWithShape="0">
              <a:srgbClr val="333333">
                <a:alpha val="65000"/>
              </a:srgbClr>
            </a:outerShdw>
          </a:effectLst>
        </p:spPr>
      </p:pic>
      <p:sp>
        <p:nvSpPr>
          <p:cNvPr id="8" name="Title 7">
            <a:extLst>
              <a:ext uri="{FF2B5EF4-FFF2-40B4-BE49-F238E27FC236}">
                <a16:creationId xmlns:a16="http://schemas.microsoft.com/office/drawing/2014/main" id="{9B6EF859-4933-4BBB-A098-B2B3401C16A4}"/>
              </a:ext>
            </a:extLst>
          </p:cNvPr>
          <p:cNvSpPr>
            <a:spLocks noGrp="1"/>
          </p:cNvSpPr>
          <p:nvPr>
            <p:ph type="title"/>
          </p:nvPr>
        </p:nvSpPr>
        <p:spPr>
          <a:xfrm>
            <a:off x="0" y="1"/>
            <a:ext cx="10515600" cy="485572"/>
          </a:xfrm>
        </p:spPr>
        <p:txBody>
          <a:bodyPr>
            <a:normAutofit fontScale="90000"/>
          </a:bodyPr>
          <a:lstStyle/>
          <a:p>
            <a:pPr algn="l"/>
            <a:r>
              <a:rPr lang="en-US" dirty="0"/>
              <a:t>Main Screen</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a:t>
            </a:fld>
            <a:endParaRPr lang="en-US" dirty="0"/>
          </a:p>
        </p:txBody>
      </p:sp>
      <p:sp>
        <p:nvSpPr>
          <p:cNvPr id="9" name="Speech Bubble: Rectangle 8">
            <a:extLst>
              <a:ext uri="{FF2B5EF4-FFF2-40B4-BE49-F238E27FC236}">
                <a16:creationId xmlns:a16="http://schemas.microsoft.com/office/drawing/2014/main" id="{2A4DE4D0-290D-4EBD-B799-EB0B3246754F}"/>
              </a:ext>
            </a:extLst>
          </p:cNvPr>
          <p:cNvSpPr/>
          <p:nvPr/>
        </p:nvSpPr>
        <p:spPr>
          <a:xfrm>
            <a:off x="784689" y="1543385"/>
            <a:ext cx="1793775" cy="374007"/>
          </a:xfrm>
          <a:prstGeom prst="wedgeRectCallout">
            <a:avLst>
              <a:gd name="adj1" fmla="val 93283"/>
              <a:gd name="adj2" fmla="val 38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Base Cabinet Size</a:t>
            </a:r>
          </a:p>
        </p:txBody>
      </p:sp>
      <p:sp>
        <p:nvSpPr>
          <p:cNvPr id="10" name="Speech Bubble: Rectangle 9">
            <a:extLst>
              <a:ext uri="{FF2B5EF4-FFF2-40B4-BE49-F238E27FC236}">
                <a16:creationId xmlns:a16="http://schemas.microsoft.com/office/drawing/2014/main" id="{AFA99A45-EB67-4E7D-877A-0C34B6378030}"/>
              </a:ext>
            </a:extLst>
          </p:cNvPr>
          <p:cNvSpPr/>
          <p:nvPr/>
        </p:nvSpPr>
        <p:spPr>
          <a:xfrm>
            <a:off x="8829404" y="688164"/>
            <a:ext cx="2150443" cy="327121"/>
          </a:xfrm>
          <a:prstGeom prst="wedgeRectCallout">
            <a:avLst>
              <a:gd name="adj1" fmla="val -85274"/>
              <a:gd name="adj2" fmla="val 914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Wall Default Settings</a:t>
            </a:r>
          </a:p>
        </p:txBody>
      </p:sp>
      <p:sp>
        <p:nvSpPr>
          <p:cNvPr id="11" name="Speech Bubble: Rectangle 10">
            <a:extLst>
              <a:ext uri="{FF2B5EF4-FFF2-40B4-BE49-F238E27FC236}">
                <a16:creationId xmlns:a16="http://schemas.microsoft.com/office/drawing/2014/main" id="{3F34768A-D1D8-44FA-8C27-66E93597F201}"/>
              </a:ext>
            </a:extLst>
          </p:cNvPr>
          <p:cNvSpPr/>
          <p:nvPr/>
        </p:nvSpPr>
        <p:spPr>
          <a:xfrm>
            <a:off x="8861630" y="2045167"/>
            <a:ext cx="1880886" cy="327121"/>
          </a:xfrm>
          <a:prstGeom prst="wedgeRectCallout">
            <a:avLst>
              <a:gd name="adj1" fmla="val -117493"/>
              <a:gd name="adj2" fmla="val 75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Wall Cabinet Size</a:t>
            </a:r>
          </a:p>
        </p:txBody>
      </p:sp>
      <p:sp>
        <p:nvSpPr>
          <p:cNvPr id="12" name="Speech Bubble: Rectangle 11">
            <a:extLst>
              <a:ext uri="{FF2B5EF4-FFF2-40B4-BE49-F238E27FC236}">
                <a16:creationId xmlns:a16="http://schemas.microsoft.com/office/drawing/2014/main" id="{0B9DB61A-3851-474F-9358-CDB52B7013C8}"/>
              </a:ext>
            </a:extLst>
          </p:cNvPr>
          <p:cNvSpPr/>
          <p:nvPr/>
        </p:nvSpPr>
        <p:spPr>
          <a:xfrm>
            <a:off x="902064" y="2285074"/>
            <a:ext cx="1676400" cy="575733"/>
          </a:xfrm>
          <a:prstGeom prst="wedgeRectCallout">
            <a:avLst>
              <a:gd name="adj1" fmla="val 86620"/>
              <a:gd name="adj2" fmla="val 268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Enter Cabinet Name (BOM)</a:t>
            </a:r>
          </a:p>
        </p:txBody>
      </p:sp>
      <p:sp>
        <p:nvSpPr>
          <p:cNvPr id="14" name="Speech Bubble: Rectangle 13">
            <a:extLst>
              <a:ext uri="{FF2B5EF4-FFF2-40B4-BE49-F238E27FC236}">
                <a16:creationId xmlns:a16="http://schemas.microsoft.com/office/drawing/2014/main" id="{B64D111B-ACB5-474C-B2D9-22EF4BEDEA27}"/>
              </a:ext>
            </a:extLst>
          </p:cNvPr>
          <p:cNvSpPr/>
          <p:nvPr/>
        </p:nvSpPr>
        <p:spPr>
          <a:xfrm>
            <a:off x="8835023" y="4655127"/>
            <a:ext cx="2234683" cy="644020"/>
          </a:xfrm>
          <a:prstGeom prst="wedgeRectCallout">
            <a:avLst>
              <a:gd name="adj1" fmla="val -83070"/>
              <a:gd name="adj2" fmla="val -13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the cabinet parts will be drawn</a:t>
            </a:r>
          </a:p>
        </p:txBody>
      </p:sp>
      <p:sp>
        <p:nvSpPr>
          <p:cNvPr id="15" name="Speech Bubble: Rectangle 14">
            <a:extLst>
              <a:ext uri="{FF2B5EF4-FFF2-40B4-BE49-F238E27FC236}">
                <a16:creationId xmlns:a16="http://schemas.microsoft.com/office/drawing/2014/main" id="{5B5240B5-4EA4-424F-B447-FBD077B732B2}"/>
              </a:ext>
            </a:extLst>
          </p:cNvPr>
          <p:cNvSpPr/>
          <p:nvPr/>
        </p:nvSpPr>
        <p:spPr>
          <a:xfrm>
            <a:off x="902064" y="824565"/>
            <a:ext cx="1676400" cy="432056"/>
          </a:xfrm>
          <a:prstGeom prst="wedgeRectCallout">
            <a:avLst>
              <a:gd name="adj1" fmla="val 86283"/>
              <a:gd name="adj2" fmla="val 362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About Gadget</a:t>
            </a:r>
          </a:p>
        </p:txBody>
      </p:sp>
      <p:sp>
        <p:nvSpPr>
          <p:cNvPr id="19" name="Speech Bubble: Rectangle 18">
            <a:extLst>
              <a:ext uri="{FF2B5EF4-FFF2-40B4-BE49-F238E27FC236}">
                <a16:creationId xmlns:a16="http://schemas.microsoft.com/office/drawing/2014/main" id="{67761882-8EED-409A-9BD6-18A8F390D02B}"/>
              </a:ext>
            </a:extLst>
          </p:cNvPr>
          <p:cNvSpPr/>
          <p:nvPr/>
        </p:nvSpPr>
        <p:spPr>
          <a:xfrm>
            <a:off x="8829404" y="3166677"/>
            <a:ext cx="2312599" cy="909703"/>
          </a:xfrm>
          <a:prstGeom prst="wedgeRectCallout">
            <a:avLst>
              <a:gd name="adj1" fmla="val -81818"/>
              <a:gd name="adj2" fmla="val 18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Toolpaths will be added if you select tooling (tools are saved)</a:t>
            </a:r>
          </a:p>
        </p:txBody>
      </p:sp>
      <p:sp>
        <p:nvSpPr>
          <p:cNvPr id="16" name="Speech Bubble: Rectangle 15">
            <a:extLst>
              <a:ext uri="{FF2B5EF4-FFF2-40B4-BE49-F238E27FC236}">
                <a16:creationId xmlns:a16="http://schemas.microsoft.com/office/drawing/2014/main" id="{7530AC34-BFAD-4F4F-B61F-3E34E5310ADF}"/>
              </a:ext>
            </a:extLst>
          </p:cNvPr>
          <p:cNvSpPr/>
          <p:nvPr/>
        </p:nvSpPr>
        <p:spPr>
          <a:xfrm>
            <a:off x="4483510" y="5517403"/>
            <a:ext cx="2561512" cy="575788"/>
          </a:xfrm>
          <a:prstGeom prst="wedgeRectCallout">
            <a:avLst>
              <a:gd name="adj1" fmla="val 10049"/>
              <a:gd name="adj2" fmla="val -129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the Cabinet to be drawn (Base Wall or Both)</a:t>
            </a:r>
          </a:p>
        </p:txBody>
      </p:sp>
      <p:sp>
        <p:nvSpPr>
          <p:cNvPr id="17" name="Speech Bubble: Rectangle 16">
            <a:extLst>
              <a:ext uri="{FF2B5EF4-FFF2-40B4-BE49-F238E27FC236}">
                <a16:creationId xmlns:a16="http://schemas.microsoft.com/office/drawing/2014/main" id="{F4ECC74D-1A40-4296-A7CA-E2EB3DBF9284}"/>
              </a:ext>
            </a:extLst>
          </p:cNvPr>
          <p:cNvSpPr/>
          <p:nvPr/>
        </p:nvSpPr>
        <p:spPr>
          <a:xfrm>
            <a:off x="8835023" y="1155426"/>
            <a:ext cx="1863888" cy="638115"/>
          </a:xfrm>
          <a:prstGeom prst="wedgeRectCallout">
            <a:avLst>
              <a:gd name="adj1" fmla="val -90586"/>
              <a:gd name="adj2" fmla="val -10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Import &amp; Export Settings</a:t>
            </a:r>
          </a:p>
        </p:txBody>
      </p:sp>
      <p:sp>
        <p:nvSpPr>
          <p:cNvPr id="18" name="Speech Bubble: Rectangle 17">
            <a:extLst>
              <a:ext uri="{FF2B5EF4-FFF2-40B4-BE49-F238E27FC236}">
                <a16:creationId xmlns:a16="http://schemas.microsoft.com/office/drawing/2014/main" id="{D20A518D-57A6-495F-820C-4547D32B3D37}"/>
              </a:ext>
            </a:extLst>
          </p:cNvPr>
          <p:cNvSpPr/>
          <p:nvPr/>
        </p:nvSpPr>
        <p:spPr>
          <a:xfrm>
            <a:off x="968051" y="4607158"/>
            <a:ext cx="1676400" cy="374007"/>
          </a:xfrm>
          <a:prstGeom prst="wedgeRectCallout">
            <a:avLst>
              <a:gd name="adj1" fmla="val 87488"/>
              <a:gd name="adj2" fmla="val 269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Add Sheets</a:t>
            </a:r>
          </a:p>
        </p:txBody>
      </p:sp>
      <p:sp>
        <p:nvSpPr>
          <p:cNvPr id="20" name="Speech Bubble: Rectangle 19">
            <a:extLst>
              <a:ext uri="{FF2B5EF4-FFF2-40B4-BE49-F238E27FC236}">
                <a16:creationId xmlns:a16="http://schemas.microsoft.com/office/drawing/2014/main" id="{3C4A5DE7-F3B5-4CF6-8E09-236E4B511FC8}"/>
              </a:ext>
            </a:extLst>
          </p:cNvPr>
          <p:cNvSpPr/>
          <p:nvPr/>
        </p:nvSpPr>
        <p:spPr>
          <a:xfrm>
            <a:off x="960140" y="3918619"/>
            <a:ext cx="1676400" cy="577637"/>
          </a:xfrm>
          <a:prstGeom prst="wedgeRectCallout">
            <a:avLst>
              <a:gd name="adj1" fmla="val 136238"/>
              <a:gd name="adj2" fmla="val 498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Clear Tool Selection</a:t>
            </a:r>
          </a:p>
        </p:txBody>
      </p:sp>
      <p:sp>
        <p:nvSpPr>
          <p:cNvPr id="21" name="Speech Bubble: Rectangle 20">
            <a:extLst>
              <a:ext uri="{FF2B5EF4-FFF2-40B4-BE49-F238E27FC236}">
                <a16:creationId xmlns:a16="http://schemas.microsoft.com/office/drawing/2014/main" id="{DB301230-F066-4E32-B775-CA0990054323}"/>
              </a:ext>
            </a:extLst>
          </p:cNvPr>
          <p:cNvSpPr/>
          <p:nvPr/>
        </p:nvSpPr>
        <p:spPr>
          <a:xfrm>
            <a:off x="8861629" y="2533686"/>
            <a:ext cx="2280373" cy="508455"/>
          </a:xfrm>
          <a:prstGeom prst="wedgeRectCallout">
            <a:avLst>
              <a:gd name="adj1" fmla="val -81089"/>
              <a:gd name="adj2" fmla="val -15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 Cabinet Drawer Slides Pilot Holes</a:t>
            </a:r>
          </a:p>
        </p:txBody>
      </p:sp>
    </p:spTree>
    <p:extLst>
      <p:ext uri="{BB962C8B-B14F-4D97-AF65-F5344CB8AC3E}">
        <p14:creationId xmlns:p14="http://schemas.microsoft.com/office/powerpoint/2010/main" val="1868681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Wall Cabinet Carcass with and without Center Panel</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40</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9" name="Speech Bubble: Rectangle 8">
            <a:extLst>
              <a:ext uri="{FF2B5EF4-FFF2-40B4-BE49-F238E27FC236}">
                <a16:creationId xmlns:a16="http://schemas.microsoft.com/office/drawing/2014/main" id="{503E343B-50D3-4EDA-851A-C87F0B26FC5D}"/>
              </a:ext>
            </a:extLst>
          </p:cNvPr>
          <p:cNvSpPr/>
          <p:nvPr/>
        </p:nvSpPr>
        <p:spPr>
          <a:xfrm>
            <a:off x="747581" y="5724732"/>
            <a:ext cx="3262701" cy="291939"/>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Note: The face frame is not shown</a:t>
            </a:r>
            <a:endParaRPr lang="en-US" sz="1600" dirty="0"/>
          </a:p>
        </p:txBody>
      </p:sp>
      <p:grpSp>
        <p:nvGrpSpPr>
          <p:cNvPr id="36" name="Group 35">
            <a:extLst>
              <a:ext uri="{FF2B5EF4-FFF2-40B4-BE49-F238E27FC236}">
                <a16:creationId xmlns:a16="http://schemas.microsoft.com/office/drawing/2014/main" id="{F1BBFA28-2093-445E-8EB4-2DB930F21487}"/>
              </a:ext>
            </a:extLst>
          </p:cNvPr>
          <p:cNvGrpSpPr/>
          <p:nvPr/>
        </p:nvGrpSpPr>
        <p:grpSpPr>
          <a:xfrm>
            <a:off x="699516" y="1057623"/>
            <a:ext cx="10602834" cy="4078256"/>
            <a:chOff x="699516" y="1057623"/>
            <a:chExt cx="10602834" cy="4078256"/>
          </a:xfrm>
        </p:grpSpPr>
        <p:pic>
          <p:nvPicPr>
            <p:cNvPr id="8" name="Picture 7">
              <a:extLst>
                <a:ext uri="{FF2B5EF4-FFF2-40B4-BE49-F238E27FC236}">
                  <a16:creationId xmlns:a16="http://schemas.microsoft.com/office/drawing/2014/main" id="{4B199780-7BDC-438A-BEE8-D727C5D68DE5}"/>
                </a:ext>
              </a:extLst>
            </p:cNvPr>
            <p:cNvPicPr>
              <a:picLocks noChangeAspect="1"/>
            </p:cNvPicPr>
            <p:nvPr/>
          </p:nvPicPr>
          <p:blipFill rotWithShape="1">
            <a:blip r:embed="rId2"/>
            <a:srcRect l="-1684"/>
            <a:stretch/>
          </p:blipFill>
          <p:spPr>
            <a:xfrm>
              <a:off x="699516" y="1057666"/>
              <a:ext cx="5297088" cy="407821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406F023-D137-4A72-A766-7802C9FBC6D0}"/>
                </a:ext>
              </a:extLst>
            </p:cNvPr>
            <p:cNvPicPr>
              <a:picLocks noChangeAspect="1"/>
            </p:cNvPicPr>
            <p:nvPr/>
          </p:nvPicPr>
          <p:blipFill>
            <a:blip r:embed="rId3"/>
            <a:stretch>
              <a:fillRect/>
            </a:stretch>
          </p:blipFill>
          <p:spPr>
            <a:xfrm>
              <a:off x="6060428" y="1057666"/>
              <a:ext cx="5241922" cy="4078213"/>
            </a:xfrm>
            <a:prstGeom prst="rect">
              <a:avLst/>
            </a:prstGeom>
            <a:ln>
              <a:noFill/>
            </a:ln>
            <a:effectLst>
              <a:outerShdw blurRad="292100" dist="139700" dir="2700000" algn="tl" rotWithShape="0">
                <a:srgbClr val="333333">
                  <a:alpha val="65000"/>
                </a:srgbClr>
              </a:outerShdw>
            </a:effectLst>
          </p:spPr>
        </p:pic>
        <p:sp>
          <p:nvSpPr>
            <p:cNvPr id="13" name="Oval 12">
              <a:extLst>
                <a:ext uri="{FF2B5EF4-FFF2-40B4-BE49-F238E27FC236}">
                  <a16:creationId xmlns:a16="http://schemas.microsoft.com/office/drawing/2014/main" id="{807032D3-3C09-4418-A027-1C72B725EFE3}"/>
                </a:ext>
              </a:extLst>
            </p:cNvPr>
            <p:cNvSpPr/>
            <p:nvPr/>
          </p:nvSpPr>
          <p:spPr>
            <a:xfrm>
              <a:off x="1749908" y="1366253"/>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X</a:t>
              </a:r>
            </a:p>
          </p:txBody>
        </p:sp>
        <p:sp>
          <p:nvSpPr>
            <p:cNvPr id="14" name="Oval 13">
              <a:extLst>
                <a:ext uri="{FF2B5EF4-FFF2-40B4-BE49-F238E27FC236}">
                  <a16:creationId xmlns:a16="http://schemas.microsoft.com/office/drawing/2014/main" id="{8135CCE6-C19A-484B-A547-6653A68A0D87}"/>
                </a:ext>
              </a:extLst>
            </p:cNvPr>
            <p:cNvSpPr/>
            <p:nvPr/>
          </p:nvSpPr>
          <p:spPr>
            <a:xfrm>
              <a:off x="7315017" y="1366253"/>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X</a:t>
              </a:r>
            </a:p>
          </p:txBody>
        </p:sp>
        <p:sp>
          <p:nvSpPr>
            <p:cNvPr id="15" name="Oval 14">
              <a:extLst>
                <a:ext uri="{FF2B5EF4-FFF2-40B4-BE49-F238E27FC236}">
                  <a16:creationId xmlns:a16="http://schemas.microsoft.com/office/drawing/2014/main" id="{1F669B13-F771-46B4-B01D-B6331D2541C6}"/>
                </a:ext>
              </a:extLst>
            </p:cNvPr>
            <p:cNvSpPr/>
            <p:nvPr/>
          </p:nvSpPr>
          <p:spPr>
            <a:xfrm>
              <a:off x="8900777" y="1366253"/>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Y</a:t>
              </a:r>
            </a:p>
          </p:txBody>
        </p:sp>
        <p:sp>
          <p:nvSpPr>
            <p:cNvPr id="16" name="Oval 15">
              <a:extLst>
                <a:ext uri="{FF2B5EF4-FFF2-40B4-BE49-F238E27FC236}">
                  <a16:creationId xmlns:a16="http://schemas.microsoft.com/office/drawing/2014/main" id="{969B8F48-8180-470E-904C-6F0EEBBD8D01}"/>
                </a:ext>
              </a:extLst>
            </p:cNvPr>
            <p:cNvSpPr/>
            <p:nvPr/>
          </p:nvSpPr>
          <p:spPr>
            <a:xfrm>
              <a:off x="10392773" y="2978054"/>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Z</a:t>
              </a:r>
            </a:p>
          </p:txBody>
        </p:sp>
        <p:sp>
          <p:nvSpPr>
            <p:cNvPr id="17" name="Oval 16">
              <a:extLst>
                <a:ext uri="{FF2B5EF4-FFF2-40B4-BE49-F238E27FC236}">
                  <a16:creationId xmlns:a16="http://schemas.microsoft.com/office/drawing/2014/main" id="{AAFB222D-B0D5-4741-AEFA-9A2FA0CEC990}"/>
                </a:ext>
              </a:extLst>
            </p:cNvPr>
            <p:cNvSpPr/>
            <p:nvPr/>
          </p:nvSpPr>
          <p:spPr>
            <a:xfrm>
              <a:off x="4981049" y="2922128"/>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Z</a:t>
              </a:r>
            </a:p>
          </p:txBody>
        </p:sp>
        <p:sp>
          <p:nvSpPr>
            <p:cNvPr id="18" name="Oval 17">
              <a:extLst>
                <a:ext uri="{FF2B5EF4-FFF2-40B4-BE49-F238E27FC236}">
                  <a16:creationId xmlns:a16="http://schemas.microsoft.com/office/drawing/2014/main" id="{008EBC4C-3277-4AD6-8F99-C867DC2886BE}"/>
                </a:ext>
              </a:extLst>
            </p:cNvPr>
            <p:cNvSpPr/>
            <p:nvPr/>
          </p:nvSpPr>
          <p:spPr>
            <a:xfrm>
              <a:off x="3348060" y="1334692"/>
              <a:ext cx="334933" cy="1746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Y</a:t>
              </a:r>
            </a:p>
          </p:txBody>
        </p:sp>
        <p:sp>
          <p:nvSpPr>
            <p:cNvPr id="19" name="Rectangle 18">
              <a:extLst>
                <a:ext uri="{FF2B5EF4-FFF2-40B4-BE49-F238E27FC236}">
                  <a16:creationId xmlns:a16="http://schemas.microsoft.com/office/drawing/2014/main" id="{4526D58F-CF7E-4FD6-87E4-042AEC7CEF75}"/>
                </a:ext>
              </a:extLst>
            </p:cNvPr>
            <p:cNvSpPr/>
            <p:nvPr/>
          </p:nvSpPr>
          <p:spPr>
            <a:xfrm>
              <a:off x="1027311" y="1540897"/>
              <a:ext cx="536180" cy="772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BB13D7-EB99-4743-8048-DF94D54D27EF}"/>
                </a:ext>
              </a:extLst>
            </p:cNvPr>
            <p:cNvSpPr/>
            <p:nvPr/>
          </p:nvSpPr>
          <p:spPr>
            <a:xfrm>
              <a:off x="4779802" y="1876280"/>
              <a:ext cx="536180" cy="2302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B67CCB-9EE5-4CD1-A266-1CE4A158BA6F}"/>
                </a:ext>
              </a:extLst>
            </p:cNvPr>
            <p:cNvSpPr/>
            <p:nvPr/>
          </p:nvSpPr>
          <p:spPr>
            <a:xfrm>
              <a:off x="10229222" y="1876280"/>
              <a:ext cx="536180" cy="2302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94FB0B-ECB9-49AA-8F6A-0775613C2534}"/>
                </a:ext>
              </a:extLst>
            </p:cNvPr>
            <p:cNvSpPr/>
            <p:nvPr/>
          </p:nvSpPr>
          <p:spPr>
            <a:xfrm>
              <a:off x="2142846" y="1057623"/>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87066F-17FC-4CF0-B3E5-6F74441D6FA6}"/>
                </a:ext>
              </a:extLst>
            </p:cNvPr>
            <p:cNvSpPr/>
            <p:nvPr/>
          </p:nvSpPr>
          <p:spPr>
            <a:xfrm>
              <a:off x="1696345" y="1154604"/>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A8E1F5-0BFC-4C71-91A3-120EA6670F69}"/>
                </a:ext>
              </a:extLst>
            </p:cNvPr>
            <p:cNvSpPr/>
            <p:nvPr/>
          </p:nvSpPr>
          <p:spPr>
            <a:xfrm>
              <a:off x="1069286" y="1514041"/>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30FBDB2-6B3E-4AAE-9628-3604779F4FCB}"/>
                </a:ext>
              </a:extLst>
            </p:cNvPr>
            <p:cNvSpPr/>
            <p:nvPr/>
          </p:nvSpPr>
          <p:spPr>
            <a:xfrm>
              <a:off x="1272149" y="1394521"/>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6BD276-A7DA-4328-8A32-82D7AD2F8BD7}"/>
                </a:ext>
              </a:extLst>
            </p:cNvPr>
            <p:cNvSpPr/>
            <p:nvPr/>
          </p:nvSpPr>
          <p:spPr>
            <a:xfrm>
              <a:off x="6569237" y="1771867"/>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4496C6-1E96-45BB-A422-307207F62175}"/>
                </a:ext>
              </a:extLst>
            </p:cNvPr>
            <p:cNvSpPr/>
            <p:nvPr/>
          </p:nvSpPr>
          <p:spPr>
            <a:xfrm>
              <a:off x="6633061" y="1540897"/>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CF4457-A55B-4835-AD8B-692A9B4895DA}"/>
                </a:ext>
              </a:extLst>
            </p:cNvPr>
            <p:cNvSpPr/>
            <p:nvPr/>
          </p:nvSpPr>
          <p:spPr>
            <a:xfrm>
              <a:off x="6834607" y="1394521"/>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80FE94-E3BF-4842-9392-B7EBF82AABA9}"/>
                </a:ext>
              </a:extLst>
            </p:cNvPr>
            <p:cNvSpPr/>
            <p:nvPr/>
          </p:nvSpPr>
          <p:spPr>
            <a:xfrm>
              <a:off x="7214393" y="1124867"/>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71E5A-6504-4E04-88D3-16AED5C9EEC1}"/>
                </a:ext>
              </a:extLst>
            </p:cNvPr>
            <p:cNvSpPr/>
            <p:nvPr/>
          </p:nvSpPr>
          <p:spPr>
            <a:xfrm>
              <a:off x="7610553" y="1079172"/>
              <a:ext cx="536180"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898620-E143-4D2A-A034-2E526F8B0359}"/>
                </a:ext>
              </a:extLst>
            </p:cNvPr>
            <p:cNvSpPr/>
            <p:nvPr/>
          </p:nvSpPr>
          <p:spPr>
            <a:xfrm>
              <a:off x="8124830" y="1110733"/>
              <a:ext cx="1403217"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11EC6D-EC59-4689-8022-4207A18EC40B}"/>
                </a:ext>
              </a:extLst>
            </p:cNvPr>
            <p:cNvSpPr/>
            <p:nvPr/>
          </p:nvSpPr>
          <p:spPr>
            <a:xfrm>
              <a:off x="10096523" y="1444751"/>
              <a:ext cx="637351" cy="446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B05776-09C4-4F2B-B48B-FDF66A4C4A56}"/>
                </a:ext>
              </a:extLst>
            </p:cNvPr>
            <p:cNvSpPr/>
            <p:nvPr/>
          </p:nvSpPr>
          <p:spPr>
            <a:xfrm>
              <a:off x="9427464" y="1394521"/>
              <a:ext cx="906745" cy="333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FFF0B3C-E38E-4E35-B093-96CD3B5A4796}"/>
                </a:ext>
              </a:extLst>
            </p:cNvPr>
            <p:cNvCxnSpPr/>
            <p:nvPr/>
          </p:nvCxnSpPr>
          <p:spPr>
            <a:xfrm flipV="1">
              <a:off x="9486900" y="1366253"/>
              <a:ext cx="196596" cy="658828"/>
            </a:xfrm>
            <a:prstGeom prst="line">
              <a:avLst/>
            </a:prstGeom>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906F4786-4D2B-4162-964E-8A122B721738}"/>
                </a:ext>
              </a:extLst>
            </p:cNvPr>
            <p:cNvSpPr/>
            <p:nvPr/>
          </p:nvSpPr>
          <p:spPr>
            <a:xfrm>
              <a:off x="2497868" y="1075067"/>
              <a:ext cx="2297271"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1AE8904-32C1-49DB-9021-16E414D9E691}"/>
                </a:ext>
              </a:extLst>
            </p:cNvPr>
            <p:cNvSpPr/>
            <p:nvPr/>
          </p:nvSpPr>
          <p:spPr>
            <a:xfrm>
              <a:off x="4576384" y="1285377"/>
              <a:ext cx="184319" cy="511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Speech Bubble: Rectangle 36">
            <a:extLst>
              <a:ext uri="{FF2B5EF4-FFF2-40B4-BE49-F238E27FC236}">
                <a16:creationId xmlns:a16="http://schemas.microsoft.com/office/drawing/2014/main" id="{A5508768-A34F-4054-A787-9FF69060B943}"/>
              </a:ext>
            </a:extLst>
          </p:cNvPr>
          <p:cNvSpPr/>
          <p:nvPr/>
        </p:nvSpPr>
        <p:spPr>
          <a:xfrm>
            <a:off x="1875877" y="5233033"/>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Cabinet with Center Panel</a:t>
            </a:r>
            <a:endParaRPr lang="en-US" sz="1600" dirty="0"/>
          </a:p>
        </p:txBody>
      </p:sp>
      <p:sp>
        <p:nvSpPr>
          <p:cNvPr id="38" name="Speech Bubble: Rectangle 37">
            <a:extLst>
              <a:ext uri="{FF2B5EF4-FFF2-40B4-BE49-F238E27FC236}">
                <a16:creationId xmlns:a16="http://schemas.microsoft.com/office/drawing/2014/main" id="{216EB9BE-0167-409E-96CE-0153CBA49C99}"/>
              </a:ext>
            </a:extLst>
          </p:cNvPr>
          <p:cNvSpPr/>
          <p:nvPr/>
        </p:nvSpPr>
        <p:spPr>
          <a:xfrm>
            <a:off x="7087951" y="5232153"/>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Cabinet without Center Panel</a:t>
            </a:r>
            <a:endParaRPr lang="en-US" sz="1600" dirty="0"/>
          </a:p>
        </p:txBody>
      </p:sp>
    </p:spTree>
    <p:extLst>
      <p:ext uri="{BB962C8B-B14F-4D97-AF65-F5344CB8AC3E}">
        <p14:creationId xmlns:p14="http://schemas.microsoft.com/office/powerpoint/2010/main" val="479342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Shape, rectangle&#10;&#10;Description automatically generated">
            <a:extLst>
              <a:ext uri="{FF2B5EF4-FFF2-40B4-BE49-F238E27FC236}">
                <a16:creationId xmlns:a16="http://schemas.microsoft.com/office/drawing/2014/main" id="{1B6DF0F3-847F-413C-9F2C-DFB5DEACDC9A}"/>
              </a:ext>
            </a:extLst>
          </p:cNvPr>
          <p:cNvPicPr>
            <a:picLocks noChangeAspect="1"/>
          </p:cNvPicPr>
          <p:nvPr/>
        </p:nvPicPr>
        <p:blipFill rotWithShape="1">
          <a:blip r:embed="rId2">
            <a:extLst>
              <a:ext uri="{28A0092B-C50C-407E-A947-70E740481C1C}">
                <a14:useLocalDpi xmlns:a14="http://schemas.microsoft.com/office/drawing/2010/main" val="0"/>
              </a:ext>
            </a:extLst>
          </a:blip>
          <a:srcRect l="1115" r="3513" b="2332"/>
          <a:stretch/>
        </p:blipFill>
        <p:spPr>
          <a:xfrm>
            <a:off x="1089668" y="823657"/>
            <a:ext cx="4036007" cy="347472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Wall Face Frame Part Names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41</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13" name="Callout: Line 12">
            <a:extLst>
              <a:ext uri="{FF2B5EF4-FFF2-40B4-BE49-F238E27FC236}">
                <a16:creationId xmlns:a16="http://schemas.microsoft.com/office/drawing/2014/main" id="{793A7B82-CE2C-4F36-8211-ED6436F48480}"/>
              </a:ext>
            </a:extLst>
          </p:cNvPr>
          <p:cNvSpPr/>
          <p:nvPr/>
        </p:nvSpPr>
        <p:spPr>
          <a:xfrm>
            <a:off x="3460419" y="2865853"/>
            <a:ext cx="820734" cy="479473"/>
          </a:xfrm>
          <a:prstGeom prst="borderCallout1">
            <a:avLst>
              <a:gd name="adj1" fmla="val 3889"/>
              <a:gd name="adj2" fmla="val 489"/>
              <a:gd name="adj3" fmla="val -11965"/>
              <a:gd name="adj4" fmla="val -35915"/>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Center Stile</a:t>
            </a:r>
          </a:p>
        </p:txBody>
      </p:sp>
      <p:sp>
        <p:nvSpPr>
          <p:cNvPr id="14" name="Callout: Line 13">
            <a:extLst>
              <a:ext uri="{FF2B5EF4-FFF2-40B4-BE49-F238E27FC236}">
                <a16:creationId xmlns:a16="http://schemas.microsoft.com/office/drawing/2014/main" id="{BC937DA7-154C-4A10-93A5-95950DB09F51}"/>
              </a:ext>
            </a:extLst>
          </p:cNvPr>
          <p:cNvSpPr/>
          <p:nvPr/>
        </p:nvSpPr>
        <p:spPr>
          <a:xfrm>
            <a:off x="1822206" y="1957664"/>
            <a:ext cx="595659" cy="236106"/>
          </a:xfrm>
          <a:prstGeom prst="borderCallout1">
            <a:avLst>
              <a:gd name="adj1" fmla="val 3889"/>
              <a:gd name="adj2" fmla="val 489"/>
              <a:gd name="adj3" fmla="val -11965"/>
              <a:gd name="adj4" fmla="val -35915"/>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Stile</a:t>
            </a:r>
          </a:p>
        </p:txBody>
      </p:sp>
      <p:sp>
        <p:nvSpPr>
          <p:cNvPr id="18" name="Rectangle 17">
            <a:extLst>
              <a:ext uri="{FF2B5EF4-FFF2-40B4-BE49-F238E27FC236}">
                <a16:creationId xmlns:a16="http://schemas.microsoft.com/office/drawing/2014/main" id="{A19D378C-7007-4E85-AFE9-4B5EF7D62B00}"/>
              </a:ext>
            </a:extLst>
          </p:cNvPr>
          <p:cNvSpPr/>
          <p:nvPr/>
        </p:nvSpPr>
        <p:spPr>
          <a:xfrm>
            <a:off x="1089668" y="4443483"/>
            <a:ext cx="4036007"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Wall Cabinet Face Frame</a:t>
            </a:r>
          </a:p>
        </p:txBody>
      </p:sp>
      <p:sp>
        <p:nvSpPr>
          <p:cNvPr id="29" name="Callout: Line 28">
            <a:extLst>
              <a:ext uri="{FF2B5EF4-FFF2-40B4-BE49-F238E27FC236}">
                <a16:creationId xmlns:a16="http://schemas.microsoft.com/office/drawing/2014/main" id="{C8DA3E52-3AA1-413D-BF18-410745D55A4D}"/>
              </a:ext>
            </a:extLst>
          </p:cNvPr>
          <p:cNvSpPr/>
          <p:nvPr/>
        </p:nvSpPr>
        <p:spPr>
          <a:xfrm>
            <a:off x="3685494" y="1762651"/>
            <a:ext cx="595659" cy="479473"/>
          </a:xfrm>
          <a:prstGeom prst="borderCallout1">
            <a:avLst>
              <a:gd name="adj1" fmla="val 3889"/>
              <a:gd name="adj2" fmla="val 489"/>
              <a:gd name="adj3" fmla="val -58689"/>
              <a:gd name="adj4" fmla="val -46661"/>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Top</a:t>
            </a:r>
          </a:p>
          <a:p>
            <a:r>
              <a:rPr lang="en-US" sz="1600" dirty="0">
                <a:solidFill>
                  <a:schemeClr val="tx1"/>
                </a:solidFill>
                <a:latin typeface="Calibri" panose="020F0502020204030204" pitchFamily="34" charset="0"/>
                <a:cs typeface="Calibri" panose="020F0502020204030204" pitchFamily="34" charset="0"/>
              </a:rPr>
              <a:t>Rail</a:t>
            </a:r>
          </a:p>
        </p:txBody>
      </p:sp>
      <p:sp>
        <p:nvSpPr>
          <p:cNvPr id="30" name="Callout: Line 29">
            <a:extLst>
              <a:ext uri="{FF2B5EF4-FFF2-40B4-BE49-F238E27FC236}">
                <a16:creationId xmlns:a16="http://schemas.microsoft.com/office/drawing/2014/main" id="{F5018BC0-AC40-40C5-8AB2-4C0A75D22C0F}"/>
              </a:ext>
            </a:extLst>
          </p:cNvPr>
          <p:cNvSpPr/>
          <p:nvPr/>
        </p:nvSpPr>
        <p:spPr>
          <a:xfrm>
            <a:off x="2007498" y="2691585"/>
            <a:ext cx="820734" cy="479473"/>
          </a:xfrm>
          <a:prstGeom prst="borderCallout1">
            <a:avLst>
              <a:gd name="adj1" fmla="val 102104"/>
              <a:gd name="adj2" fmla="val 489"/>
              <a:gd name="adj3" fmla="val 186373"/>
              <a:gd name="adj4" fmla="val -20874"/>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Bottom Rail</a:t>
            </a:r>
          </a:p>
        </p:txBody>
      </p:sp>
    </p:spTree>
    <p:extLst>
      <p:ext uri="{BB962C8B-B14F-4D97-AF65-F5344CB8AC3E}">
        <p14:creationId xmlns:p14="http://schemas.microsoft.com/office/powerpoint/2010/main" val="378727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furniture, table&#10;&#10;Description automatically generated">
            <a:extLst>
              <a:ext uri="{FF2B5EF4-FFF2-40B4-BE49-F238E27FC236}">
                <a16:creationId xmlns:a16="http://schemas.microsoft.com/office/drawing/2014/main" id="{C3D2331B-8C63-462B-97CB-3A45F3519768}"/>
              </a:ext>
            </a:extLst>
          </p:cNvPr>
          <p:cNvPicPr>
            <a:picLocks noChangeAspect="1"/>
          </p:cNvPicPr>
          <p:nvPr/>
        </p:nvPicPr>
        <p:blipFill rotWithShape="1">
          <a:blip r:embed="rId2">
            <a:extLst>
              <a:ext uri="{28A0092B-C50C-407E-A947-70E740481C1C}">
                <a14:useLocalDpi xmlns:a14="http://schemas.microsoft.com/office/drawing/2010/main" val="0"/>
              </a:ext>
            </a:extLst>
          </a:blip>
          <a:srcRect l="5630" t="6963"/>
          <a:stretch/>
        </p:blipFill>
        <p:spPr>
          <a:xfrm>
            <a:off x="3140964" y="681228"/>
            <a:ext cx="5336799" cy="473346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Wall Cabinet Sections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42</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11" name="Group 10">
            <a:extLst>
              <a:ext uri="{FF2B5EF4-FFF2-40B4-BE49-F238E27FC236}">
                <a16:creationId xmlns:a16="http://schemas.microsoft.com/office/drawing/2014/main" id="{C5775DD4-D259-4564-80A5-4C8E3703B0A7}"/>
              </a:ext>
            </a:extLst>
          </p:cNvPr>
          <p:cNvGrpSpPr/>
          <p:nvPr/>
        </p:nvGrpSpPr>
        <p:grpSpPr>
          <a:xfrm>
            <a:off x="4503420" y="1063100"/>
            <a:ext cx="589565" cy="795354"/>
            <a:chOff x="1780692" y="2897362"/>
            <a:chExt cx="589565" cy="795354"/>
          </a:xfrm>
        </p:grpSpPr>
        <p:cxnSp>
          <p:nvCxnSpPr>
            <p:cNvPr id="6" name="Straight Arrow Connector 5">
              <a:extLst>
                <a:ext uri="{FF2B5EF4-FFF2-40B4-BE49-F238E27FC236}">
                  <a16:creationId xmlns:a16="http://schemas.microsoft.com/office/drawing/2014/main" id="{A3FB7F44-75A2-4B64-B09A-737144744AE5}"/>
                </a:ext>
              </a:extLst>
            </p:cNvPr>
            <p:cNvCxnSpPr>
              <a:cxnSpLocks/>
            </p:cNvCxnSpPr>
            <p:nvPr/>
          </p:nvCxnSpPr>
          <p:spPr>
            <a:xfrm>
              <a:off x="2065867" y="3156499"/>
              <a:ext cx="0" cy="536217"/>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74BCA13-D43D-413A-984D-0D1D7A6B81F4}"/>
                </a:ext>
              </a:extLst>
            </p:cNvPr>
            <p:cNvCxnSpPr>
              <a:cxnSpLocks/>
            </p:cNvCxnSpPr>
            <p:nvPr/>
          </p:nvCxnSpPr>
          <p:spPr>
            <a:xfrm flipH="1" flipV="1">
              <a:off x="1780692" y="3117976"/>
              <a:ext cx="285175" cy="35726"/>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508C69BF-0026-4731-9779-4964D29B6342}"/>
                </a:ext>
              </a:extLst>
            </p:cNvPr>
            <p:cNvSpPr/>
            <p:nvPr/>
          </p:nvSpPr>
          <p:spPr>
            <a:xfrm>
              <a:off x="2051651" y="2897362"/>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grpSp>
      <p:grpSp>
        <p:nvGrpSpPr>
          <p:cNvPr id="27" name="Group 26">
            <a:extLst>
              <a:ext uri="{FF2B5EF4-FFF2-40B4-BE49-F238E27FC236}">
                <a16:creationId xmlns:a16="http://schemas.microsoft.com/office/drawing/2014/main" id="{A51FC638-4544-4C7A-8E51-7227927388B2}"/>
              </a:ext>
            </a:extLst>
          </p:cNvPr>
          <p:cNvGrpSpPr/>
          <p:nvPr/>
        </p:nvGrpSpPr>
        <p:grpSpPr>
          <a:xfrm flipH="1">
            <a:off x="6328590" y="3018556"/>
            <a:ext cx="786095" cy="751811"/>
            <a:chOff x="1635570" y="2983443"/>
            <a:chExt cx="785733" cy="751811"/>
          </a:xfrm>
        </p:grpSpPr>
        <p:cxnSp>
          <p:nvCxnSpPr>
            <p:cNvPr id="28" name="Straight Arrow Connector 27">
              <a:extLst>
                <a:ext uri="{FF2B5EF4-FFF2-40B4-BE49-F238E27FC236}">
                  <a16:creationId xmlns:a16="http://schemas.microsoft.com/office/drawing/2014/main" id="{86AD48E2-0EDB-4AFF-909C-EA05C0563358}"/>
                </a:ext>
              </a:extLst>
            </p:cNvPr>
            <p:cNvCxnSpPr>
              <a:cxnSpLocks/>
            </p:cNvCxnSpPr>
            <p:nvPr/>
          </p:nvCxnSpPr>
          <p:spPr>
            <a:xfrm flipH="1">
              <a:off x="2065867"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C5DE1C50-F309-495C-847C-8CEF2F80FA04}"/>
                </a:ext>
              </a:extLst>
            </p:cNvPr>
            <p:cNvCxnSpPr>
              <a:cxnSpLocks/>
            </p:cNvCxnSpPr>
            <p:nvPr/>
          </p:nvCxnSpPr>
          <p:spPr>
            <a:xfrm flipH="1">
              <a:off x="1635570" y="3282250"/>
              <a:ext cx="430295" cy="47247"/>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30" name="Oval 29">
              <a:extLst>
                <a:ext uri="{FF2B5EF4-FFF2-40B4-BE49-F238E27FC236}">
                  <a16:creationId xmlns:a16="http://schemas.microsoft.com/office/drawing/2014/main" id="{96E06893-7EC9-49EE-BD92-B488CB150A93}"/>
                </a:ext>
              </a:extLst>
            </p:cNvPr>
            <p:cNvSpPr/>
            <p:nvPr/>
          </p:nvSpPr>
          <p:spPr>
            <a:xfrm>
              <a:off x="210269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grpSp>
      <p:grpSp>
        <p:nvGrpSpPr>
          <p:cNvPr id="46" name="Group 45">
            <a:extLst>
              <a:ext uri="{FF2B5EF4-FFF2-40B4-BE49-F238E27FC236}">
                <a16:creationId xmlns:a16="http://schemas.microsoft.com/office/drawing/2014/main" id="{8D0184E1-344C-4DB2-A443-18758B3AA1A3}"/>
              </a:ext>
            </a:extLst>
          </p:cNvPr>
          <p:cNvGrpSpPr/>
          <p:nvPr/>
        </p:nvGrpSpPr>
        <p:grpSpPr>
          <a:xfrm flipH="1">
            <a:off x="5933666" y="2119033"/>
            <a:ext cx="750525" cy="751811"/>
            <a:chOff x="1735817" y="2983443"/>
            <a:chExt cx="750179" cy="751811"/>
          </a:xfrm>
        </p:grpSpPr>
        <p:cxnSp>
          <p:nvCxnSpPr>
            <p:cNvPr id="47" name="Straight Arrow Connector 46">
              <a:extLst>
                <a:ext uri="{FF2B5EF4-FFF2-40B4-BE49-F238E27FC236}">
                  <a16:creationId xmlns:a16="http://schemas.microsoft.com/office/drawing/2014/main" id="{7E1F7A3A-8E0A-446F-A093-72DCB564F96C}"/>
                </a:ext>
              </a:extLst>
            </p:cNvPr>
            <p:cNvCxnSpPr>
              <a:cxnSpLocks/>
            </p:cNvCxnSpPr>
            <p:nvPr/>
          </p:nvCxnSpPr>
          <p:spPr>
            <a:xfrm flipH="1">
              <a:off x="2065867"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293E457A-22A2-45D2-9498-D1CDDF3EA6C3}"/>
                </a:ext>
              </a:extLst>
            </p:cNvPr>
            <p:cNvCxnSpPr>
              <a:cxnSpLocks/>
            </p:cNvCxnSpPr>
            <p:nvPr/>
          </p:nvCxnSpPr>
          <p:spPr>
            <a:xfrm flipV="1">
              <a:off x="2065865" y="3243500"/>
              <a:ext cx="420131" cy="38750"/>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49" name="Oval 48">
              <a:extLst>
                <a:ext uri="{FF2B5EF4-FFF2-40B4-BE49-F238E27FC236}">
                  <a16:creationId xmlns:a16="http://schemas.microsoft.com/office/drawing/2014/main" id="{CC669680-C835-460C-8CD4-F8EF787C07F6}"/>
                </a:ext>
              </a:extLst>
            </p:cNvPr>
            <p:cNvSpPr/>
            <p:nvPr/>
          </p:nvSpPr>
          <p:spPr>
            <a:xfrm>
              <a:off x="173581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grpSp>
      <p:grpSp>
        <p:nvGrpSpPr>
          <p:cNvPr id="50" name="Group 49">
            <a:extLst>
              <a:ext uri="{FF2B5EF4-FFF2-40B4-BE49-F238E27FC236}">
                <a16:creationId xmlns:a16="http://schemas.microsoft.com/office/drawing/2014/main" id="{0B1F1EAC-F612-4058-AA0D-BAC9A6EA001E}"/>
              </a:ext>
            </a:extLst>
          </p:cNvPr>
          <p:cNvGrpSpPr/>
          <p:nvPr/>
        </p:nvGrpSpPr>
        <p:grpSpPr>
          <a:xfrm flipH="1">
            <a:off x="4445169" y="4280089"/>
            <a:ext cx="647816" cy="751811"/>
            <a:chOff x="1735817" y="2983443"/>
            <a:chExt cx="647517" cy="751811"/>
          </a:xfrm>
        </p:grpSpPr>
        <p:cxnSp>
          <p:nvCxnSpPr>
            <p:cNvPr id="51" name="Straight Arrow Connector 50">
              <a:extLst>
                <a:ext uri="{FF2B5EF4-FFF2-40B4-BE49-F238E27FC236}">
                  <a16:creationId xmlns:a16="http://schemas.microsoft.com/office/drawing/2014/main" id="{6E681EF1-DE4C-4C73-A355-31104DD4E409}"/>
                </a:ext>
              </a:extLst>
            </p:cNvPr>
            <p:cNvCxnSpPr>
              <a:cxnSpLocks/>
            </p:cNvCxnSpPr>
            <p:nvPr/>
          </p:nvCxnSpPr>
          <p:spPr>
            <a:xfrm flipH="1">
              <a:off x="2065867" y="3282250"/>
              <a:ext cx="0" cy="453004"/>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51DD89C9-6B47-4E04-AA88-547E561D5AEF}"/>
                </a:ext>
              </a:extLst>
            </p:cNvPr>
            <p:cNvCxnSpPr>
              <a:cxnSpLocks/>
            </p:cNvCxnSpPr>
            <p:nvPr/>
          </p:nvCxnSpPr>
          <p:spPr>
            <a:xfrm flipV="1">
              <a:off x="2065864" y="3246524"/>
              <a:ext cx="317470" cy="35726"/>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B1B066E2-C37C-455D-A699-7077F7B4013A}"/>
                </a:ext>
              </a:extLst>
            </p:cNvPr>
            <p:cNvSpPr/>
            <p:nvPr/>
          </p:nvSpPr>
          <p:spPr>
            <a:xfrm>
              <a:off x="1735817" y="298344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grpSp>
      <p:grpSp>
        <p:nvGrpSpPr>
          <p:cNvPr id="54" name="Group 53">
            <a:extLst>
              <a:ext uri="{FF2B5EF4-FFF2-40B4-BE49-F238E27FC236}">
                <a16:creationId xmlns:a16="http://schemas.microsoft.com/office/drawing/2014/main" id="{6B792FC3-406F-4154-BF0E-31B211D97E7B}"/>
              </a:ext>
            </a:extLst>
          </p:cNvPr>
          <p:cNvGrpSpPr/>
          <p:nvPr/>
        </p:nvGrpSpPr>
        <p:grpSpPr>
          <a:xfrm flipH="1">
            <a:off x="6981683" y="718899"/>
            <a:ext cx="778566" cy="536533"/>
            <a:chOff x="1679129" y="2753148"/>
            <a:chExt cx="778208" cy="536533"/>
          </a:xfrm>
        </p:grpSpPr>
        <p:cxnSp>
          <p:nvCxnSpPr>
            <p:cNvPr id="55" name="Straight Arrow Connector 54">
              <a:extLst>
                <a:ext uri="{FF2B5EF4-FFF2-40B4-BE49-F238E27FC236}">
                  <a16:creationId xmlns:a16="http://schemas.microsoft.com/office/drawing/2014/main" id="{F8C31805-A872-4670-A49A-A0EFFDC19DD3}"/>
                </a:ext>
              </a:extLst>
            </p:cNvPr>
            <p:cNvCxnSpPr>
              <a:cxnSpLocks/>
            </p:cNvCxnSpPr>
            <p:nvPr/>
          </p:nvCxnSpPr>
          <p:spPr>
            <a:xfrm flipH="1" flipV="1">
              <a:off x="1679129" y="3036889"/>
              <a:ext cx="396273" cy="252792"/>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2E459759-8DE5-4429-9746-7E35A9C85471}"/>
                </a:ext>
              </a:extLst>
            </p:cNvPr>
            <p:cNvCxnSpPr>
              <a:cxnSpLocks/>
            </p:cNvCxnSpPr>
            <p:nvPr/>
          </p:nvCxnSpPr>
          <p:spPr>
            <a:xfrm flipV="1">
              <a:off x="2065863" y="3223660"/>
              <a:ext cx="391474" cy="58592"/>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196C1E07-2592-4819-B6BE-554436787200}"/>
                </a:ext>
              </a:extLst>
            </p:cNvPr>
            <p:cNvSpPr/>
            <p:nvPr/>
          </p:nvSpPr>
          <p:spPr>
            <a:xfrm>
              <a:off x="1986867" y="2753148"/>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grpSp>
      <p:sp>
        <p:nvSpPr>
          <p:cNvPr id="58" name="TextBox 57">
            <a:extLst>
              <a:ext uri="{FF2B5EF4-FFF2-40B4-BE49-F238E27FC236}">
                <a16:creationId xmlns:a16="http://schemas.microsoft.com/office/drawing/2014/main" id="{F7753F5A-2E29-4494-99BC-7BAA7313305F}"/>
              </a:ext>
            </a:extLst>
          </p:cNvPr>
          <p:cNvSpPr txBox="1"/>
          <p:nvPr/>
        </p:nvSpPr>
        <p:spPr>
          <a:xfrm>
            <a:off x="3808276" y="2070223"/>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59" name="TextBox 58">
            <a:extLst>
              <a:ext uri="{FF2B5EF4-FFF2-40B4-BE49-F238E27FC236}">
                <a16:creationId xmlns:a16="http://schemas.microsoft.com/office/drawing/2014/main" id="{357DC860-A7CE-43A0-B9A1-10F456D2F24E}"/>
              </a:ext>
            </a:extLst>
          </p:cNvPr>
          <p:cNvSpPr txBox="1"/>
          <p:nvPr/>
        </p:nvSpPr>
        <p:spPr>
          <a:xfrm>
            <a:off x="4390828" y="1789248"/>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61" name="TextBox 60">
            <a:extLst>
              <a:ext uri="{FF2B5EF4-FFF2-40B4-BE49-F238E27FC236}">
                <a16:creationId xmlns:a16="http://schemas.microsoft.com/office/drawing/2014/main" id="{5E236B3A-09DA-4381-BEE6-118191C44472}"/>
              </a:ext>
            </a:extLst>
          </p:cNvPr>
          <p:cNvSpPr txBox="1"/>
          <p:nvPr/>
        </p:nvSpPr>
        <p:spPr>
          <a:xfrm>
            <a:off x="5373517" y="2192990"/>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sp>
        <p:nvSpPr>
          <p:cNvPr id="62" name="TextBox 61">
            <a:extLst>
              <a:ext uri="{FF2B5EF4-FFF2-40B4-BE49-F238E27FC236}">
                <a16:creationId xmlns:a16="http://schemas.microsoft.com/office/drawing/2014/main" id="{04360BB2-5806-4BE8-BA9E-8D78F5123F5B}"/>
              </a:ext>
            </a:extLst>
          </p:cNvPr>
          <p:cNvSpPr txBox="1"/>
          <p:nvPr/>
        </p:nvSpPr>
        <p:spPr>
          <a:xfrm>
            <a:off x="5956069" y="1912015"/>
            <a:ext cx="235962" cy="2031325"/>
          </a:xfrm>
          <a:prstGeom prst="rect">
            <a:avLst/>
          </a:prstGeom>
          <a:noFill/>
        </p:spPr>
        <p:txBody>
          <a:bodyPr wrap="non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p:txBody>
      </p:sp>
      <p:grpSp>
        <p:nvGrpSpPr>
          <p:cNvPr id="65" name="Group 64">
            <a:extLst>
              <a:ext uri="{FF2B5EF4-FFF2-40B4-BE49-F238E27FC236}">
                <a16:creationId xmlns:a16="http://schemas.microsoft.com/office/drawing/2014/main" id="{7412FBD2-A02E-401C-9079-90DD1BB101D0}"/>
              </a:ext>
            </a:extLst>
          </p:cNvPr>
          <p:cNvGrpSpPr/>
          <p:nvPr/>
        </p:nvGrpSpPr>
        <p:grpSpPr>
          <a:xfrm flipH="1">
            <a:off x="7854696" y="2440071"/>
            <a:ext cx="586491" cy="806678"/>
            <a:chOff x="1747261" y="2928576"/>
            <a:chExt cx="586220" cy="806678"/>
          </a:xfrm>
        </p:grpSpPr>
        <p:cxnSp>
          <p:nvCxnSpPr>
            <p:cNvPr id="66" name="Straight Arrow Connector 65">
              <a:extLst>
                <a:ext uri="{FF2B5EF4-FFF2-40B4-BE49-F238E27FC236}">
                  <a16:creationId xmlns:a16="http://schemas.microsoft.com/office/drawing/2014/main" id="{AB1AF0D8-4EC9-4B99-AB5F-A50C2C885352}"/>
                </a:ext>
              </a:extLst>
            </p:cNvPr>
            <p:cNvCxnSpPr>
              <a:cxnSpLocks/>
            </p:cNvCxnSpPr>
            <p:nvPr/>
          </p:nvCxnSpPr>
          <p:spPr>
            <a:xfrm flipH="1">
              <a:off x="2065867" y="3282250"/>
              <a:ext cx="0" cy="453004"/>
            </a:xfrm>
            <a:prstGeom prst="straightConnector1">
              <a:avLst/>
            </a:prstGeom>
            <a:ln>
              <a:tailEnd type="triangle" w="lg" len="lg"/>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F174F464-6D94-4A15-8FBB-0F9DC4C362BB}"/>
                </a:ext>
              </a:extLst>
            </p:cNvPr>
            <p:cNvCxnSpPr>
              <a:cxnSpLocks/>
            </p:cNvCxnSpPr>
            <p:nvPr/>
          </p:nvCxnSpPr>
          <p:spPr>
            <a:xfrm flipV="1">
              <a:off x="2065865" y="3249944"/>
              <a:ext cx="267616" cy="32306"/>
            </a:xfrm>
            <a:prstGeom prst="straightConnector1">
              <a:avLst/>
            </a:prstGeom>
            <a:ln>
              <a:tailEnd type="none" w="lg" len="lg"/>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546F5D20-3615-43E8-9F99-DF101E53EE80}"/>
                </a:ext>
              </a:extLst>
            </p:cNvPr>
            <p:cNvSpPr/>
            <p:nvPr/>
          </p:nvSpPr>
          <p:spPr>
            <a:xfrm>
              <a:off x="1747261" y="2928576"/>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grpSp>
      <p:sp>
        <p:nvSpPr>
          <p:cNvPr id="39" name="Speech Bubble: Rectangle 38">
            <a:extLst>
              <a:ext uri="{FF2B5EF4-FFF2-40B4-BE49-F238E27FC236}">
                <a16:creationId xmlns:a16="http://schemas.microsoft.com/office/drawing/2014/main" id="{D05458BB-8E69-4E7D-8AD2-3CE9291B014A}"/>
              </a:ext>
            </a:extLst>
          </p:cNvPr>
          <p:cNvSpPr/>
          <p:nvPr/>
        </p:nvSpPr>
        <p:spPr>
          <a:xfrm>
            <a:off x="4394101" y="5629269"/>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Cabinet</a:t>
            </a:r>
            <a:endParaRPr lang="en-US" sz="1600" dirty="0"/>
          </a:p>
        </p:txBody>
      </p:sp>
    </p:spTree>
    <p:extLst>
      <p:ext uri="{BB962C8B-B14F-4D97-AF65-F5344CB8AC3E}">
        <p14:creationId xmlns:p14="http://schemas.microsoft.com/office/powerpoint/2010/main" val="2586380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CB27F5B-82C5-411E-B807-505C25A04D4D}"/>
              </a:ext>
            </a:extLst>
          </p:cNvPr>
          <p:cNvSpPr/>
          <p:nvPr/>
        </p:nvSpPr>
        <p:spPr>
          <a:xfrm>
            <a:off x="3090863" y="732919"/>
            <a:ext cx="4850271" cy="4871126"/>
          </a:xfrm>
          <a:prstGeom prst="rect">
            <a:avLst/>
          </a:prstGeom>
          <a:solidFill>
            <a:schemeClr val="bg1"/>
          </a:solidFill>
          <a:ln>
            <a:noFill/>
          </a:ln>
          <a:effectLst>
            <a:outerShdw blurRad="177800" dist="50800" dir="5400000" algn="ctr" rotWithShape="0">
              <a:srgbClr val="000000">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C7ACD7B-7386-4373-9510-940304C383F0}"/>
              </a:ext>
            </a:extLst>
          </p:cNvPr>
          <p:cNvPicPr>
            <a:picLocks noChangeAspect="1"/>
          </p:cNvPicPr>
          <p:nvPr/>
        </p:nvPicPr>
        <p:blipFill>
          <a:blip r:embed="rId2"/>
          <a:stretch>
            <a:fillRect/>
          </a:stretch>
        </p:blipFill>
        <p:spPr>
          <a:xfrm>
            <a:off x="4684290" y="732919"/>
            <a:ext cx="3261643" cy="4871126"/>
          </a:xfrm>
          <a:prstGeom prst="rect">
            <a:avLst/>
          </a:prstGeom>
          <a:ln>
            <a:noFill/>
          </a:ln>
          <a:effectLst>
            <a:outerShdw sx="1000" sy="1000" algn="tl" rotWithShape="0">
              <a:srgbClr val="333333"/>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Wall Cabinet Side Cross Section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43</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sp>
        <p:nvSpPr>
          <p:cNvPr id="12" name="Speech Bubble: Rectangle 11">
            <a:extLst>
              <a:ext uri="{FF2B5EF4-FFF2-40B4-BE49-F238E27FC236}">
                <a16:creationId xmlns:a16="http://schemas.microsoft.com/office/drawing/2014/main" id="{E3BCB479-8588-4F27-AD28-CABE8EBBEC61}"/>
              </a:ext>
            </a:extLst>
          </p:cNvPr>
          <p:cNvSpPr/>
          <p:nvPr/>
        </p:nvSpPr>
        <p:spPr>
          <a:xfrm>
            <a:off x="4032524" y="5731915"/>
            <a:ext cx="3228172"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Cabinet Cross Section</a:t>
            </a:r>
            <a:endParaRPr lang="en-US" sz="1600" dirty="0"/>
          </a:p>
        </p:txBody>
      </p:sp>
      <p:sp>
        <p:nvSpPr>
          <p:cNvPr id="17" name="Speech Bubble: Rectangle 16">
            <a:extLst>
              <a:ext uri="{FF2B5EF4-FFF2-40B4-BE49-F238E27FC236}">
                <a16:creationId xmlns:a16="http://schemas.microsoft.com/office/drawing/2014/main" id="{DC6BA4C9-C4F7-44FA-81E6-D1C61C3E377F}"/>
              </a:ext>
            </a:extLst>
          </p:cNvPr>
          <p:cNvSpPr/>
          <p:nvPr/>
        </p:nvSpPr>
        <p:spPr>
          <a:xfrm>
            <a:off x="8204969" y="2971800"/>
            <a:ext cx="2676663" cy="1502151"/>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Values</a:t>
            </a:r>
          </a:p>
          <a:p>
            <a:r>
              <a:rPr lang="en-US" sz="1200" b="1" dirty="0"/>
              <a:t>A – Shelf Pin Hole Top Spacing</a:t>
            </a:r>
            <a:endParaRPr lang="en-US" sz="1200" dirty="0"/>
          </a:p>
          <a:p>
            <a:r>
              <a:rPr lang="en-US" sz="1200" b="1" dirty="0"/>
              <a:t>B – Shelf Pin Hole Front Spacing</a:t>
            </a:r>
            <a:endParaRPr lang="en-US" sz="1200" dirty="0"/>
          </a:p>
          <a:p>
            <a:r>
              <a:rPr lang="en-US" sz="1200" b="1" dirty="0"/>
              <a:t>C – Shelf Pin Spacing</a:t>
            </a:r>
          </a:p>
          <a:p>
            <a:r>
              <a:rPr lang="en-US" sz="1200" b="1" dirty="0"/>
              <a:t>D - Shelf Pin Hole Bottom Spacing</a:t>
            </a:r>
          </a:p>
          <a:p>
            <a:r>
              <a:rPr lang="en-US" sz="1200" b="1" dirty="0"/>
              <a:t>E - Shelf Pin Hole Rear Spacing</a:t>
            </a:r>
          </a:p>
          <a:p>
            <a:r>
              <a:rPr lang="en-US" sz="1200" b="1" dirty="0"/>
              <a:t>F – Shelf Front Clearance</a:t>
            </a:r>
            <a:endParaRPr lang="en-US" sz="1200" dirty="0"/>
          </a:p>
        </p:txBody>
      </p:sp>
      <p:sp>
        <p:nvSpPr>
          <p:cNvPr id="19" name="Callout: Line 18">
            <a:extLst>
              <a:ext uri="{FF2B5EF4-FFF2-40B4-BE49-F238E27FC236}">
                <a16:creationId xmlns:a16="http://schemas.microsoft.com/office/drawing/2014/main" id="{9743585A-5991-41D9-8FD8-CB2EF9D83B1D}"/>
              </a:ext>
            </a:extLst>
          </p:cNvPr>
          <p:cNvSpPr/>
          <p:nvPr/>
        </p:nvSpPr>
        <p:spPr>
          <a:xfrm>
            <a:off x="8020715" y="4757046"/>
            <a:ext cx="1079025" cy="240239"/>
          </a:xfrm>
          <a:prstGeom prst="borderCallout1">
            <a:avLst>
              <a:gd name="adj1" fmla="val 3889"/>
              <a:gd name="adj2" fmla="val 947"/>
              <a:gd name="adj3" fmla="val -43210"/>
              <a:gd name="adj4" fmla="val -51924"/>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Assy Holes</a:t>
            </a:r>
          </a:p>
        </p:txBody>
      </p:sp>
      <p:sp>
        <p:nvSpPr>
          <p:cNvPr id="11" name="Speech Bubble: Rectangle 10">
            <a:extLst>
              <a:ext uri="{FF2B5EF4-FFF2-40B4-BE49-F238E27FC236}">
                <a16:creationId xmlns:a16="http://schemas.microsoft.com/office/drawing/2014/main" id="{130880D8-5D97-48B6-AC81-DF0CFD8C9609}"/>
              </a:ext>
            </a:extLst>
          </p:cNvPr>
          <p:cNvSpPr/>
          <p:nvPr/>
        </p:nvSpPr>
        <p:spPr>
          <a:xfrm>
            <a:off x="3242516" y="3789237"/>
            <a:ext cx="1496695"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Shelf Section</a:t>
            </a:r>
            <a:endParaRPr lang="en-US" sz="1600" dirty="0"/>
          </a:p>
        </p:txBody>
      </p:sp>
      <p:sp>
        <p:nvSpPr>
          <p:cNvPr id="6" name="Oval 5">
            <a:extLst>
              <a:ext uri="{FF2B5EF4-FFF2-40B4-BE49-F238E27FC236}">
                <a16:creationId xmlns:a16="http://schemas.microsoft.com/office/drawing/2014/main" id="{B4468565-9D25-453F-A88D-90F97B37B2C0}"/>
              </a:ext>
            </a:extLst>
          </p:cNvPr>
          <p:cNvSpPr/>
          <p:nvPr/>
        </p:nvSpPr>
        <p:spPr>
          <a:xfrm>
            <a:off x="4900672" y="762702"/>
            <a:ext cx="750061" cy="69106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79E77FC-09D6-4B2A-BDD3-E8D3E8AB17EB}"/>
              </a:ext>
            </a:extLst>
          </p:cNvPr>
          <p:cNvSpPr/>
          <p:nvPr/>
        </p:nvSpPr>
        <p:spPr>
          <a:xfrm>
            <a:off x="4930870" y="4711741"/>
            <a:ext cx="750061" cy="69106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allout: Line 14">
            <a:extLst>
              <a:ext uri="{FF2B5EF4-FFF2-40B4-BE49-F238E27FC236}">
                <a16:creationId xmlns:a16="http://schemas.microsoft.com/office/drawing/2014/main" id="{82E71599-6C61-4088-A690-6D43A640E95E}"/>
              </a:ext>
            </a:extLst>
          </p:cNvPr>
          <p:cNvSpPr/>
          <p:nvPr/>
        </p:nvSpPr>
        <p:spPr>
          <a:xfrm>
            <a:off x="8391974" y="1824753"/>
            <a:ext cx="1415532" cy="240239"/>
          </a:xfrm>
          <a:prstGeom prst="borderCallout1">
            <a:avLst>
              <a:gd name="adj1" fmla="val 101159"/>
              <a:gd name="adj2" fmla="val -183"/>
              <a:gd name="adj3" fmla="val 370895"/>
              <a:gd name="adj4" fmla="val -82617"/>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Shelf Section</a:t>
            </a:r>
          </a:p>
        </p:txBody>
      </p:sp>
      <p:cxnSp>
        <p:nvCxnSpPr>
          <p:cNvPr id="18" name="Straight Connector 17">
            <a:extLst>
              <a:ext uri="{FF2B5EF4-FFF2-40B4-BE49-F238E27FC236}">
                <a16:creationId xmlns:a16="http://schemas.microsoft.com/office/drawing/2014/main" id="{54215535-BE65-44CD-B93C-6558217EC133}"/>
              </a:ext>
            </a:extLst>
          </p:cNvPr>
          <p:cNvCxnSpPr>
            <a:cxnSpLocks/>
          </p:cNvCxnSpPr>
          <p:nvPr/>
        </p:nvCxnSpPr>
        <p:spPr>
          <a:xfrm>
            <a:off x="5843588" y="1614488"/>
            <a:ext cx="471523"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A2184F3F-5A65-441E-9F4F-ABFC2CB68416}"/>
              </a:ext>
            </a:extLst>
          </p:cNvPr>
          <p:cNvCxnSpPr>
            <a:cxnSpLocks/>
          </p:cNvCxnSpPr>
          <p:nvPr/>
        </p:nvCxnSpPr>
        <p:spPr>
          <a:xfrm flipV="1">
            <a:off x="6262688" y="1252539"/>
            <a:ext cx="0" cy="3619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6D9B43E-D23D-4E28-A654-DCD18205BA99}"/>
              </a:ext>
            </a:extLst>
          </p:cNvPr>
          <p:cNvSpPr txBox="1"/>
          <p:nvPr/>
        </p:nvSpPr>
        <p:spPr>
          <a:xfrm>
            <a:off x="6315111" y="1221343"/>
            <a:ext cx="285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a:t>
            </a:r>
          </a:p>
        </p:txBody>
      </p:sp>
      <p:cxnSp>
        <p:nvCxnSpPr>
          <p:cNvPr id="27" name="Straight Connector 26">
            <a:extLst>
              <a:ext uri="{FF2B5EF4-FFF2-40B4-BE49-F238E27FC236}">
                <a16:creationId xmlns:a16="http://schemas.microsoft.com/office/drawing/2014/main" id="{E402990F-9BD0-40F1-9D4B-81766C203F52}"/>
              </a:ext>
            </a:extLst>
          </p:cNvPr>
          <p:cNvCxnSpPr>
            <a:cxnSpLocks/>
          </p:cNvCxnSpPr>
          <p:nvPr/>
        </p:nvCxnSpPr>
        <p:spPr>
          <a:xfrm>
            <a:off x="5853106" y="4000504"/>
            <a:ext cx="471523"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ACDF33A-F31D-477C-A38D-A4159893000F}"/>
              </a:ext>
            </a:extLst>
          </p:cNvPr>
          <p:cNvCxnSpPr>
            <a:cxnSpLocks/>
          </p:cNvCxnSpPr>
          <p:nvPr/>
        </p:nvCxnSpPr>
        <p:spPr>
          <a:xfrm flipH="1">
            <a:off x="6262688" y="4000505"/>
            <a:ext cx="9518" cy="8766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7AE92E-492F-461C-99B8-9167B09235AD}"/>
              </a:ext>
            </a:extLst>
          </p:cNvPr>
          <p:cNvSpPr txBox="1"/>
          <p:nvPr/>
        </p:nvSpPr>
        <p:spPr>
          <a:xfrm>
            <a:off x="6324629" y="4188015"/>
            <a:ext cx="285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a:t>
            </a:r>
          </a:p>
        </p:txBody>
      </p:sp>
      <p:cxnSp>
        <p:nvCxnSpPr>
          <p:cNvPr id="31" name="Straight Arrow Connector 30">
            <a:extLst>
              <a:ext uri="{FF2B5EF4-FFF2-40B4-BE49-F238E27FC236}">
                <a16:creationId xmlns:a16="http://schemas.microsoft.com/office/drawing/2014/main" id="{19ACF093-282B-434C-BCA0-85C20B69E37C}"/>
              </a:ext>
            </a:extLst>
          </p:cNvPr>
          <p:cNvCxnSpPr>
            <a:cxnSpLocks/>
          </p:cNvCxnSpPr>
          <p:nvPr/>
        </p:nvCxnSpPr>
        <p:spPr>
          <a:xfrm flipH="1">
            <a:off x="5348288" y="3487888"/>
            <a:ext cx="5083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0B4744F-92FD-4AA0-A894-C4FCEA6A41F9}"/>
              </a:ext>
            </a:extLst>
          </p:cNvPr>
          <p:cNvSpPr txBox="1"/>
          <p:nvPr/>
        </p:nvSpPr>
        <p:spPr>
          <a:xfrm>
            <a:off x="5427462" y="3101986"/>
            <a:ext cx="285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t>
            </a:r>
          </a:p>
        </p:txBody>
      </p:sp>
      <p:cxnSp>
        <p:nvCxnSpPr>
          <p:cNvPr id="34" name="Straight Connector 33">
            <a:extLst>
              <a:ext uri="{FF2B5EF4-FFF2-40B4-BE49-F238E27FC236}">
                <a16:creationId xmlns:a16="http://schemas.microsoft.com/office/drawing/2014/main" id="{2F2EEB86-8AA6-45A0-ABC2-C43A761954FA}"/>
              </a:ext>
            </a:extLst>
          </p:cNvPr>
          <p:cNvCxnSpPr>
            <a:cxnSpLocks/>
          </p:cNvCxnSpPr>
          <p:nvPr/>
        </p:nvCxnSpPr>
        <p:spPr>
          <a:xfrm flipV="1">
            <a:off x="5855505" y="3374735"/>
            <a:ext cx="0" cy="243896"/>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8D2C26B3-389D-48C5-9CE8-60D642E1325A}"/>
              </a:ext>
            </a:extLst>
          </p:cNvPr>
          <p:cNvCxnSpPr>
            <a:cxnSpLocks/>
          </p:cNvCxnSpPr>
          <p:nvPr/>
        </p:nvCxnSpPr>
        <p:spPr>
          <a:xfrm flipH="1">
            <a:off x="7129463" y="3454006"/>
            <a:ext cx="2416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F776EE5-E7FC-47F1-B0B1-EE86502B6B27}"/>
              </a:ext>
            </a:extLst>
          </p:cNvPr>
          <p:cNvCxnSpPr>
            <a:cxnSpLocks/>
          </p:cNvCxnSpPr>
          <p:nvPr/>
        </p:nvCxnSpPr>
        <p:spPr>
          <a:xfrm flipV="1">
            <a:off x="7129463" y="3347898"/>
            <a:ext cx="0" cy="243896"/>
          </a:xfrm>
          <a:prstGeom prst="line">
            <a:avLst/>
          </a:prstGeom>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DBC3D6B4-D7F3-4743-AC95-B2A412A11A19}"/>
              </a:ext>
            </a:extLst>
          </p:cNvPr>
          <p:cNvSpPr txBox="1"/>
          <p:nvPr/>
        </p:nvSpPr>
        <p:spPr>
          <a:xfrm>
            <a:off x="7457673" y="3256005"/>
            <a:ext cx="28575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E</a:t>
            </a:r>
          </a:p>
        </p:txBody>
      </p:sp>
      <p:cxnSp>
        <p:nvCxnSpPr>
          <p:cNvPr id="41" name="Straight Connector 40">
            <a:extLst>
              <a:ext uri="{FF2B5EF4-FFF2-40B4-BE49-F238E27FC236}">
                <a16:creationId xmlns:a16="http://schemas.microsoft.com/office/drawing/2014/main" id="{46467F30-8FAB-4C30-B065-D9188009CB79}"/>
              </a:ext>
            </a:extLst>
          </p:cNvPr>
          <p:cNvCxnSpPr>
            <a:cxnSpLocks/>
          </p:cNvCxnSpPr>
          <p:nvPr/>
        </p:nvCxnSpPr>
        <p:spPr>
          <a:xfrm>
            <a:off x="5891213" y="2609850"/>
            <a:ext cx="471523"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9A5ABB17-2BAB-4367-A544-804A4C0C8B3E}"/>
              </a:ext>
            </a:extLst>
          </p:cNvPr>
          <p:cNvCxnSpPr>
            <a:cxnSpLocks/>
          </p:cNvCxnSpPr>
          <p:nvPr/>
        </p:nvCxnSpPr>
        <p:spPr>
          <a:xfrm>
            <a:off x="5891213" y="2266950"/>
            <a:ext cx="471523" cy="0"/>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C8E63227-3270-4A80-9DEA-8985FBF1615B}"/>
              </a:ext>
            </a:extLst>
          </p:cNvPr>
          <p:cNvSpPr txBox="1"/>
          <p:nvPr/>
        </p:nvSpPr>
        <p:spPr>
          <a:xfrm>
            <a:off x="6315111" y="2264763"/>
            <a:ext cx="285750" cy="369332"/>
          </a:xfrm>
          <a:prstGeom prst="rect">
            <a:avLst/>
          </a:prstGeom>
          <a:noFill/>
        </p:spPr>
        <p:txBody>
          <a:bodyPr wrap="square" rtlCol="0">
            <a:spAutoFit/>
          </a:bodyPr>
          <a:lstStyle/>
          <a:p>
            <a:r>
              <a:rPr lang="en-US" dirty="0">
                <a:latin typeface="Arial Narrow" panose="020B0606020202030204" pitchFamily="34" charset="0"/>
              </a:rPr>
              <a:t>C</a:t>
            </a:r>
          </a:p>
        </p:txBody>
      </p:sp>
      <p:cxnSp>
        <p:nvCxnSpPr>
          <p:cNvPr id="44" name="Straight Arrow Connector 43">
            <a:extLst>
              <a:ext uri="{FF2B5EF4-FFF2-40B4-BE49-F238E27FC236}">
                <a16:creationId xmlns:a16="http://schemas.microsoft.com/office/drawing/2014/main" id="{1427C88C-11E4-4B57-8967-8096CA118928}"/>
              </a:ext>
            </a:extLst>
          </p:cNvPr>
          <p:cNvCxnSpPr>
            <a:cxnSpLocks/>
          </p:cNvCxnSpPr>
          <p:nvPr/>
        </p:nvCxnSpPr>
        <p:spPr>
          <a:xfrm flipV="1">
            <a:off x="6262688" y="2264763"/>
            <a:ext cx="0" cy="3450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509736B-5D4B-44CC-B465-9729DF63B0EE}"/>
              </a:ext>
            </a:extLst>
          </p:cNvPr>
          <p:cNvSpPr/>
          <p:nvPr/>
        </p:nvSpPr>
        <p:spPr>
          <a:xfrm>
            <a:off x="4978071" y="2441257"/>
            <a:ext cx="750061" cy="69106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AC33DA1E-A7A4-49EF-A668-706DF32C0206}"/>
              </a:ext>
            </a:extLst>
          </p:cNvPr>
          <p:cNvPicPr>
            <a:picLocks noChangeAspect="1"/>
          </p:cNvPicPr>
          <p:nvPr/>
        </p:nvPicPr>
        <p:blipFill>
          <a:blip r:embed="rId3"/>
          <a:stretch>
            <a:fillRect/>
          </a:stretch>
        </p:blipFill>
        <p:spPr>
          <a:xfrm>
            <a:off x="3297437" y="2184333"/>
            <a:ext cx="1635444" cy="1500974"/>
          </a:xfrm>
          <a:prstGeom prst="rect">
            <a:avLst/>
          </a:prstGeom>
        </p:spPr>
      </p:pic>
      <p:sp>
        <p:nvSpPr>
          <p:cNvPr id="50" name="TextBox 49">
            <a:extLst>
              <a:ext uri="{FF2B5EF4-FFF2-40B4-BE49-F238E27FC236}">
                <a16:creationId xmlns:a16="http://schemas.microsoft.com/office/drawing/2014/main" id="{4B8A360F-89B7-4954-A25E-AF27F0267340}"/>
              </a:ext>
            </a:extLst>
          </p:cNvPr>
          <p:cNvSpPr txBox="1"/>
          <p:nvPr/>
        </p:nvSpPr>
        <p:spPr>
          <a:xfrm>
            <a:off x="3829409" y="2559053"/>
            <a:ext cx="285750" cy="369332"/>
          </a:xfrm>
          <a:prstGeom prst="rect">
            <a:avLst/>
          </a:prstGeom>
          <a:solidFill>
            <a:schemeClr val="bg1"/>
          </a:solidFill>
        </p:spPr>
        <p:txBody>
          <a:bodyPr wrap="square" rtlCol="0">
            <a:spAutoFit/>
          </a:bodyPr>
          <a:lstStyle/>
          <a:p>
            <a:r>
              <a:rPr lang="en-US" dirty="0">
                <a:latin typeface="Calibri" panose="020F0502020204030204" pitchFamily="34" charset="0"/>
                <a:cs typeface="Calibri" panose="020F0502020204030204" pitchFamily="34" charset="0"/>
              </a:rPr>
              <a:t>F</a:t>
            </a:r>
          </a:p>
        </p:txBody>
      </p:sp>
      <p:sp>
        <p:nvSpPr>
          <p:cNvPr id="51" name="Callout: Line 50">
            <a:extLst>
              <a:ext uri="{FF2B5EF4-FFF2-40B4-BE49-F238E27FC236}">
                <a16:creationId xmlns:a16="http://schemas.microsoft.com/office/drawing/2014/main" id="{05B0C9C7-C74F-49C9-BCAE-E4B4D73AEA15}"/>
              </a:ext>
            </a:extLst>
          </p:cNvPr>
          <p:cNvSpPr/>
          <p:nvPr/>
        </p:nvSpPr>
        <p:spPr>
          <a:xfrm>
            <a:off x="3222227" y="1307291"/>
            <a:ext cx="1203027" cy="240239"/>
          </a:xfrm>
          <a:prstGeom prst="borderCallout1">
            <a:avLst>
              <a:gd name="adj1" fmla="val 99045"/>
              <a:gd name="adj2" fmla="val 99440"/>
              <a:gd name="adj3" fmla="val 221111"/>
              <a:gd name="adj4" fmla="val 161696"/>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Face Frame</a:t>
            </a:r>
          </a:p>
        </p:txBody>
      </p:sp>
      <p:sp>
        <p:nvSpPr>
          <p:cNvPr id="52" name="Callout: Line 51">
            <a:extLst>
              <a:ext uri="{FF2B5EF4-FFF2-40B4-BE49-F238E27FC236}">
                <a16:creationId xmlns:a16="http://schemas.microsoft.com/office/drawing/2014/main" id="{03750798-9A25-44B5-BDF2-698985E242E1}"/>
              </a:ext>
            </a:extLst>
          </p:cNvPr>
          <p:cNvSpPr/>
          <p:nvPr/>
        </p:nvSpPr>
        <p:spPr>
          <a:xfrm>
            <a:off x="8378568" y="732919"/>
            <a:ext cx="1415532" cy="240239"/>
          </a:xfrm>
          <a:prstGeom prst="borderCallout1">
            <a:avLst>
              <a:gd name="adj1" fmla="val 94815"/>
              <a:gd name="adj2" fmla="val -183"/>
              <a:gd name="adj3" fmla="val 356093"/>
              <a:gd name="adj4" fmla="val -86564"/>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Shelf Pin Holes</a:t>
            </a:r>
          </a:p>
        </p:txBody>
      </p:sp>
      <p:sp>
        <p:nvSpPr>
          <p:cNvPr id="53" name="Callout: Line 52">
            <a:extLst>
              <a:ext uri="{FF2B5EF4-FFF2-40B4-BE49-F238E27FC236}">
                <a16:creationId xmlns:a16="http://schemas.microsoft.com/office/drawing/2014/main" id="{4EFA4428-5048-4270-971C-04CC51F41839}"/>
              </a:ext>
            </a:extLst>
          </p:cNvPr>
          <p:cNvSpPr/>
          <p:nvPr/>
        </p:nvSpPr>
        <p:spPr>
          <a:xfrm>
            <a:off x="7250303" y="5242120"/>
            <a:ext cx="1079025" cy="240239"/>
          </a:xfrm>
          <a:prstGeom prst="borderCallout1">
            <a:avLst>
              <a:gd name="adj1" fmla="val 3889"/>
              <a:gd name="adj2" fmla="val 947"/>
              <a:gd name="adj3" fmla="val -110876"/>
              <a:gd name="adj4" fmla="val -31209"/>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panose="020F0502020204030204" pitchFamily="34" charset="0"/>
                <a:cs typeface="Calibri" panose="020F0502020204030204" pitchFamily="34" charset="0"/>
              </a:rPr>
              <a:t>Side Panel</a:t>
            </a:r>
          </a:p>
        </p:txBody>
      </p:sp>
      <p:sp>
        <p:nvSpPr>
          <p:cNvPr id="54" name="Callout: Line 53">
            <a:extLst>
              <a:ext uri="{FF2B5EF4-FFF2-40B4-BE49-F238E27FC236}">
                <a16:creationId xmlns:a16="http://schemas.microsoft.com/office/drawing/2014/main" id="{17654862-1120-42B5-B141-7A24E7F9BEDB}"/>
              </a:ext>
            </a:extLst>
          </p:cNvPr>
          <p:cNvSpPr/>
          <p:nvPr/>
        </p:nvSpPr>
        <p:spPr>
          <a:xfrm>
            <a:off x="2393889" y="807538"/>
            <a:ext cx="1842405" cy="240239"/>
          </a:xfrm>
          <a:prstGeom prst="borderCallout1">
            <a:avLst>
              <a:gd name="adj1" fmla="val 99045"/>
              <a:gd name="adj2" fmla="val 99440"/>
              <a:gd name="adj3" fmla="val 153446"/>
              <a:gd name="adj4" fmla="val 137128"/>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latin typeface="Calibri" panose="020F0502020204030204" pitchFamily="34" charset="0"/>
                <a:cs typeface="Calibri" panose="020F0502020204030204" pitchFamily="34" charset="0"/>
              </a:rPr>
              <a:t>See Top Rail Section</a:t>
            </a:r>
          </a:p>
        </p:txBody>
      </p:sp>
      <p:sp>
        <p:nvSpPr>
          <p:cNvPr id="55" name="Callout: Line 54">
            <a:extLst>
              <a:ext uri="{FF2B5EF4-FFF2-40B4-BE49-F238E27FC236}">
                <a16:creationId xmlns:a16="http://schemas.microsoft.com/office/drawing/2014/main" id="{5C99170D-14CA-4504-9BE2-8C4886E81C42}"/>
              </a:ext>
            </a:extLst>
          </p:cNvPr>
          <p:cNvSpPr/>
          <p:nvPr/>
        </p:nvSpPr>
        <p:spPr>
          <a:xfrm>
            <a:off x="1783080" y="5122000"/>
            <a:ext cx="2189205" cy="240239"/>
          </a:xfrm>
          <a:prstGeom prst="borderCallout1">
            <a:avLst>
              <a:gd name="adj1" fmla="val 99045"/>
              <a:gd name="adj2" fmla="val 100404"/>
              <a:gd name="adj3" fmla="val 20229"/>
              <a:gd name="adj4" fmla="val 146124"/>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latin typeface="Calibri" panose="020F0502020204030204" pitchFamily="34" charset="0"/>
                <a:cs typeface="Calibri" panose="020F0502020204030204" pitchFamily="34" charset="0"/>
              </a:rPr>
              <a:t>See Bottom Rail Section</a:t>
            </a:r>
          </a:p>
        </p:txBody>
      </p:sp>
      <p:sp>
        <p:nvSpPr>
          <p:cNvPr id="47" name="Oval 46">
            <a:extLst>
              <a:ext uri="{FF2B5EF4-FFF2-40B4-BE49-F238E27FC236}">
                <a16:creationId xmlns:a16="http://schemas.microsoft.com/office/drawing/2014/main" id="{88240C80-B212-46F0-A60C-081584082B4C}"/>
              </a:ext>
            </a:extLst>
          </p:cNvPr>
          <p:cNvSpPr/>
          <p:nvPr/>
        </p:nvSpPr>
        <p:spPr>
          <a:xfrm flipH="1">
            <a:off x="1548921" y="5092715"/>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sp>
        <p:nvSpPr>
          <p:cNvPr id="56" name="Oval 55">
            <a:extLst>
              <a:ext uri="{FF2B5EF4-FFF2-40B4-BE49-F238E27FC236}">
                <a16:creationId xmlns:a16="http://schemas.microsoft.com/office/drawing/2014/main" id="{2059F0C8-F7B6-42E1-B71D-A63DBE789713}"/>
              </a:ext>
            </a:extLst>
          </p:cNvPr>
          <p:cNvSpPr/>
          <p:nvPr/>
        </p:nvSpPr>
        <p:spPr>
          <a:xfrm flipH="1">
            <a:off x="2134773" y="778253"/>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57" name="Callout: Line 56">
            <a:extLst>
              <a:ext uri="{FF2B5EF4-FFF2-40B4-BE49-F238E27FC236}">
                <a16:creationId xmlns:a16="http://schemas.microsoft.com/office/drawing/2014/main" id="{2E06642F-9AB0-444B-92D3-0EF3B6A29830}"/>
              </a:ext>
            </a:extLst>
          </p:cNvPr>
          <p:cNvSpPr/>
          <p:nvPr/>
        </p:nvSpPr>
        <p:spPr>
          <a:xfrm>
            <a:off x="2689652" y="1745812"/>
            <a:ext cx="1638636" cy="240239"/>
          </a:xfrm>
          <a:prstGeom prst="borderCallout1">
            <a:avLst>
              <a:gd name="adj1" fmla="val 1775"/>
              <a:gd name="adj2" fmla="val 100172"/>
              <a:gd name="adj3" fmla="val 307809"/>
              <a:gd name="adj4" fmla="val 149141"/>
            </a:avLst>
          </a:prstGeom>
          <a:solidFill>
            <a:schemeClr val="bg1"/>
          </a:solidFill>
          <a:ln w="12700">
            <a:solidFill>
              <a:schemeClr val="tx1"/>
            </a:solidFill>
            <a:headEnd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latin typeface="Calibri" panose="020F0502020204030204" pitchFamily="34" charset="0"/>
                <a:cs typeface="Calibri" panose="020F0502020204030204" pitchFamily="34" charset="0"/>
              </a:rPr>
              <a:t>See Shelf Section</a:t>
            </a:r>
          </a:p>
        </p:txBody>
      </p:sp>
      <p:sp>
        <p:nvSpPr>
          <p:cNvPr id="45" name="Oval 44">
            <a:extLst>
              <a:ext uri="{FF2B5EF4-FFF2-40B4-BE49-F238E27FC236}">
                <a16:creationId xmlns:a16="http://schemas.microsoft.com/office/drawing/2014/main" id="{F7258D83-042A-44B9-9EB6-93A70D3E8FB4}"/>
              </a:ext>
            </a:extLst>
          </p:cNvPr>
          <p:cNvSpPr/>
          <p:nvPr/>
        </p:nvSpPr>
        <p:spPr>
          <a:xfrm flipH="1">
            <a:off x="2453526" y="1722839"/>
            <a:ext cx="318753"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spTree>
    <p:extLst>
      <p:ext uri="{BB962C8B-B14F-4D97-AF65-F5344CB8AC3E}">
        <p14:creationId xmlns:p14="http://schemas.microsoft.com/office/powerpoint/2010/main" val="1801551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peech Bubble: Rectangle 17">
            <a:extLst>
              <a:ext uri="{FF2B5EF4-FFF2-40B4-BE49-F238E27FC236}">
                <a16:creationId xmlns:a16="http://schemas.microsoft.com/office/drawing/2014/main" id="{9C6A659F-ED5C-4074-B1CF-AE1A0CA219F2}"/>
              </a:ext>
            </a:extLst>
          </p:cNvPr>
          <p:cNvSpPr/>
          <p:nvPr/>
        </p:nvSpPr>
        <p:spPr>
          <a:xfrm>
            <a:off x="8838346" y="704991"/>
            <a:ext cx="2520791" cy="3212205"/>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t>Values</a:t>
            </a:r>
          </a:p>
          <a:p>
            <a:r>
              <a:rPr lang="en-US" sz="1400" b="1" dirty="0"/>
              <a:t>A – Shelf Nosing Width</a:t>
            </a:r>
          </a:p>
          <a:p>
            <a:r>
              <a:rPr lang="en-US" sz="1400" b="1" dirty="0"/>
              <a:t>B – Shelf Nosing Thickness</a:t>
            </a:r>
          </a:p>
          <a:p>
            <a:r>
              <a:rPr lang="en-US" sz="1400" b="1" dirty="0"/>
              <a:t>C – Face Frame Side Reveal</a:t>
            </a:r>
          </a:p>
          <a:p>
            <a:r>
              <a:rPr lang="en-US" sz="1400" b="1" dirty="0"/>
              <a:t>D – Face Frame Thickness</a:t>
            </a:r>
          </a:p>
          <a:p>
            <a:r>
              <a:rPr lang="en-US" sz="1400" b="1" dirty="0"/>
              <a:t>E – Stile Width</a:t>
            </a:r>
          </a:p>
          <a:p>
            <a:r>
              <a:rPr lang="en-US" sz="1400" b="1" dirty="0"/>
              <a:t>F – Top Rail Width</a:t>
            </a:r>
          </a:p>
          <a:p>
            <a:r>
              <a:rPr lang="en-US" sz="1400" b="1" dirty="0"/>
              <a:t>G – Top Side Reveal</a:t>
            </a:r>
          </a:p>
          <a:p>
            <a:r>
              <a:rPr lang="en-US" sz="1400" b="1" dirty="0"/>
              <a:t>H – Back Material Thickness</a:t>
            </a:r>
          </a:p>
          <a:p>
            <a:r>
              <a:rPr lang="en-US" sz="1400" b="1" dirty="0"/>
              <a:t>J - Carcass Thickness</a:t>
            </a:r>
          </a:p>
          <a:p>
            <a:r>
              <a:rPr lang="en-US" sz="1400" b="1" dirty="0"/>
              <a:t>K – Carcass Dado Height</a:t>
            </a:r>
          </a:p>
          <a:p>
            <a:r>
              <a:rPr lang="en-US" sz="1400" b="1" dirty="0"/>
              <a:t>L – Bottom Rail Width</a:t>
            </a:r>
          </a:p>
          <a:p>
            <a:r>
              <a:rPr lang="en-US" sz="1400" b="1" dirty="0"/>
              <a:t>M – Bottom Rail Reveal</a:t>
            </a:r>
          </a:p>
          <a:p>
            <a:r>
              <a:rPr lang="en-US" sz="1400" b="1" dirty="0"/>
              <a:t>N – Back Dado Height</a:t>
            </a:r>
            <a:endParaRPr lang="en-US" sz="1400" dirty="0"/>
          </a:p>
        </p:txBody>
      </p:sp>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Wall Cabinet Part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44</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290" name="Group 289">
            <a:extLst>
              <a:ext uri="{FF2B5EF4-FFF2-40B4-BE49-F238E27FC236}">
                <a16:creationId xmlns:a16="http://schemas.microsoft.com/office/drawing/2014/main" id="{F2605C7E-DC92-42DF-A4BB-3E8210E51DDD}"/>
              </a:ext>
            </a:extLst>
          </p:cNvPr>
          <p:cNvGrpSpPr/>
          <p:nvPr/>
        </p:nvGrpSpPr>
        <p:grpSpPr>
          <a:xfrm>
            <a:off x="6279355" y="3684015"/>
            <a:ext cx="2254748" cy="2260033"/>
            <a:chOff x="6124923" y="3643376"/>
            <a:chExt cx="2254748" cy="2247727"/>
          </a:xfrm>
        </p:grpSpPr>
        <p:pic>
          <p:nvPicPr>
            <p:cNvPr id="121" name="Picture Placeholder 5" descr="VCarve Pro 11.010 - {James L Anderson} - [DrawerDetails-04]">
              <a:extLst>
                <a:ext uri="{FF2B5EF4-FFF2-40B4-BE49-F238E27FC236}">
                  <a16:creationId xmlns:a16="http://schemas.microsoft.com/office/drawing/2014/main" id="{2B71470C-423A-4A62-AA2C-DE52986621DD}"/>
                </a:ext>
              </a:extLst>
            </p:cNvPr>
            <p:cNvPicPr>
              <a:picLocks noChangeAspect="1"/>
            </p:cNvPicPr>
            <p:nvPr/>
          </p:nvPicPr>
          <p:blipFill rotWithShape="1">
            <a:blip r:embed="rId2">
              <a:extLst>
                <a:ext uri="{28A0092B-C50C-407E-A947-70E740481C1C}">
                  <a14:useLocalDpi xmlns:a14="http://schemas.microsoft.com/office/drawing/2010/main" val="0"/>
                </a:ext>
              </a:extLst>
            </a:blip>
            <a:srcRect l="13771" t="13238" r="8191" b="10902"/>
            <a:stretch/>
          </p:blipFill>
          <p:spPr>
            <a:xfrm>
              <a:off x="6142229" y="3643376"/>
              <a:ext cx="2237442" cy="1902789"/>
            </a:xfrm>
            <a:prstGeom prst="rect">
              <a:avLst/>
            </a:prstGeom>
            <a:ln>
              <a:noFill/>
            </a:ln>
            <a:effectLst>
              <a:outerShdw blurRad="292100" dist="139700" dir="2700000" algn="tl" rotWithShape="0">
                <a:srgbClr val="333333">
                  <a:alpha val="65000"/>
                </a:srgbClr>
              </a:outerShdw>
            </a:effectLst>
          </p:spPr>
        </p:pic>
        <p:cxnSp>
          <p:nvCxnSpPr>
            <p:cNvPr id="158" name="Straight Arrow Connector 157">
              <a:extLst>
                <a:ext uri="{FF2B5EF4-FFF2-40B4-BE49-F238E27FC236}">
                  <a16:creationId xmlns:a16="http://schemas.microsoft.com/office/drawing/2014/main" id="{8A951D9A-0186-4CF1-AF93-89EBF0B2F6E3}"/>
                </a:ext>
              </a:extLst>
            </p:cNvPr>
            <p:cNvCxnSpPr>
              <a:cxnSpLocks/>
            </p:cNvCxnSpPr>
            <p:nvPr/>
          </p:nvCxnSpPr>
          <p:spPr>
            <a:xfrm>
              <a:off x="6526955" y="5411012"/>
              <a:ext cx="514833"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100DFE94-89AD-40BE-BEF1-7CB32C371764}"/>
                </a:ext>
              </a:extLst>
            </p:cNvPr>
            <p:cNvCxnSpPr>
              <a:cxnSpLocks/>
            </p:cNvCxnSpPr>
            <p:nvPr/>
          </p:nvCxnSpPr>
          <p:spPr>
            <a:xfrm>
              <a:off x="6526955" y="5323698"/>
              <a:ext cx="0" cy="179047"/>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E66E1B55-CC29-4EEE-8DF7-283BA60C292C}"/>
                </a:ext>
              </a:extLst>
            </p:cNvPr>
            <p:cNvCxnSpPr>
              <a:cxnSpLocks/>
            </p:cNvCxnSpPr>
            <p:nvPr/>
          </p:nvCxnSpPr>
          <p:spPr>
            <a:xfrm>
              <a:off x="7041788" y="5327194"/>
              <a:ext cx="0" cy="179047"/>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D782A0D3-AD20-44BD-9C47-D78B04EB1223}"/>
                </a:ext>
              </a:extLst>
            </p:cNvPr>
            <p:cNvCxnSpPr>
              <a:cxnSpLocks/>
            </p:cNvCxnSpPr>
            <p:nvPr/>
          </p:nvCxnSpPr>
          <p:spPr>
            <a:xfrm flipH="1">
              <a:off x="6224307" y="4189882"/>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F188BAD3-F8B9-44A4-985A-6D56E22136F1}"/>
                </a:ext>
              </a:extLst>
            </p:cNvPr>
            <p:cNvCxnSpPr>
              <a:cxnSpLocks/>
            </p:cNvCxnSpPr>
            <p:nvPr/>
          </p:nvCxnSpPr>
          <p:spPr>
            <a:xfrm flipH="1">
              <a:off x="6224307" y="530623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9C168A4F-D989-4539-BE27-9D99F691507C}"/>
                </a:ext>
              </a:extLst>
            </p:cNvPr>
            <p:cNvCxnSpPr>
              <a:cxnSpLocks/>
            </p:cNvCxnSpPr>
            <p:nvPr/>
          </p:nvCxnSpPr>
          <p:spPr>
            <a:xfrm flipV="1">
              <a:off x="6306028" y="4189883"/>
              <a:ext cx="0" cy="1104442"/>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167" name="Oval 166">
              <a:extLst>
                <a:ext uri="{FF2B5EF4-FFF2-40B4-BE49-F238E27FC236}">
                  <a16:creationId xmlns:a16="http://schemas.microsoft.com/office/drawing/2014/main" id="{45C8AE3F-83F1-43AF-91FB-7CFE07CF25D2}"/>
                </a:ext>
              </a:extLst>
            </p:cNvPr>
            <p:cNvSpPr/>
            <p:nvPr/>
          </p:nvSpPr>
          <p:spPr>
            <a:xfrm>
              <a:off x="6224307" y="4678288"/>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L</a:t>
              </a:r>
            </a:p>
          </p:txBody>
        </p:sp>
        <p:sp>
          <p:nvSpPr>
            <p:cNvPr id="168" name="Oval 167">
              <a:extLst>
                <a:ext uri="{FF2B5EF4-FFF2-40B4-BE49-F238E27FC236}">
                  <a16:creationId xmlns:a16="http://schemas.microsoft.com/office/drawing/2014/main" id="{1E423487-100B-4A40-BB93-B47E21846505}"/>
                </a:ext>
              </a:extLst>
            </p:cNvPr>
            <p:cNvSpPr/>
            <p:nvPr/>
          </p:nvSpPr>
          <p:spPr>
            <a:xfrm>
              <a:off x="7335861" y="388222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M</a:t>
              </a:r>
            </a:p>
          </p:txBody>
        </p:sp>
        <p:cxnSp>
          <p:nvCxnSpPr>
            <p:cNvPr id="170" name="Straight Connector 169">
              <a:extLst>
                <a:ext uri="{FF2B5EF4-FFF2-40B4-BE49-F238E27FC236}">
                  <a16:creationId xmlns:a16="http://schemas.microsoft.com/office/drawing/2014/main" id="{C1113C20-AE0C-49C6-9BF9-45421EAB36C3}"/>
                </a:ext>
              </a:extLst>
            </p:cNvPr>
            <p:cNvCxnSpPr>
              <a:cxnSpLocks/>
            </p:cNvCxnSpPr>
            <p:nvPr/>
          </p:nvCxnSpPr>
          <p:spPr>
            <a:xfrm flipH="1">
              <a:off x="7066129" y="4173981"/>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Arrow Connector 170">
              <a:extLst>
                <a:ext uri="{FF2B5EF4-FFF2-40B4-BE49-F238E27FC236}">
                  <a16:creationId xmlns:a16="http://schemas.microsoft.com/office/drawing/2014/main" id="{A0621083-1CA0-491B-95E1-DA54B21D1797}"/>
                </a:ext>
              </a:extLst>
            </p:cNvPr>
            <p:cNvCxnSpPr>
              <a:cxnSpLocks/>
            </p:cNvCxnSpPr>
            <p:nvPr/>
          </p:nvCxnSpPr>
          <p:spPr>
            <a:xfrm flipV="1">
              <a:off x="7241327" y="3961074"/>
              <a:ext cx="1057" cy="216101"/>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B795A54F-F243-44D4-88B5-B47F91E3E869}"/>
                </a:ext>
              </a:extLst>
            </p:cNvPr>
            <p:cNvCxnSpPr>
              <a:cxnSpLocks/>
            </p:cNvCxnSpPr>
            <p:nvPr/>
          </p:nvCxnSpPr>
          <p:spPr>
            <a:xfrm flipV="1">
              <a:off x="7241327" y="4244287"/>
              <a:ext cx="0" cy="18914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D5394444-924F-46C0-8750-B35E964B807E}"/>
                </a:ext>
              </a:extLst>
            </p:cNvPr>
            <p:cNvCxnSpPr>
              <a:cxnSpLocks/>
            </p:cNvCxnSpPr>
            <p:nvPr/>
          </p:nvCxnSpPr>
          <p:spPr>
            <a:xfrm flipH="1">
              <a:off x="7245706" y="3957121"/>
              <a:ext cx="71249" cy="0"/>
            </a:xfrm>
            <a:prstGeom prst="line">
              <a:avLst/>
            </a:prstGeom>
          </p:spPr>
          <p:style>
            <a:lnRef idx="1">
              <a:schemeClr val="dk1"/>
            </a:lnRef>
            <a:fillRef idx="0">
              <a:schemeClr val="dk1"/>
            </a:fillRef>
            <a:effectRef idx="0">
              <a:schemeClr val="dk1"/>
            </a:effectRef>
            <a:fontRef idx="minor">
              <a:schemeClr val="tx1"/>
            </a:fontRef>
          </p:style>
        </p:cxnSp>
        <p:sp>
          <p:nvSpPr>
            <p:cNvPr id="185" name="Oval 184">
              <a:extLst>
                <a:ext uri="{FF2B5EF4-FFF2-40B4-BE49-F238E27FC236}">
                  <a16:creationId xmlns:a16="http://schemas.microsoft.com/office/drawing/2014/main" id="{E5CA2E58-A024-4C19-B8EA-731498FDD6AE}"/>
                </a:ext>
              </a:extLst>
            </p:cNvPr>
            <p:cNvSpPr/>
            <p:nvPr/>
          </p:nvSpPr>
          <p:spPr>
            <a:xfrm>
              <a:off x="6702651" y="534707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15" name="Speech Bubble: Rectangle 14">
              <a:extLst>
                <a:ext uri="{FF2B5EF4-FFF2-40B4-BE49-F238E27FC236}">
                  <a16:creationId xmlns:a16="http://schemas.microsoft.com/office/drawing/2014/main" id="{E8176D43-0C88-493C-B67E-07271327B9FC}"/>
                </a:ext>
              </a:extLst>
            </p:cNvPr>
            <p:cNvSpPr/>
            <p:nvPr/>
          </p:nvSpPr>
          <p:spPr>
            <a:xfrm>
              <a:off x="6124923" y="5616527"/>
              <a:ext cx="2254747" cy="2745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Bottom Rail Section</a:t>
              </a:r>
              <a:endParaRPr lang="en-US" sz="1600" dirty="0"/>
            </a:p>
          </p:txBody>
        </p:sp>
        <p:sp>
          <p:nvSpPr>
            <p:cNvPr id="272" name="Callout: Line 271">
              <a:extLst>
                <a:ext uri="{FF2B5EF4-FFF2-40B4-BE49-F238E27FC236}">
                  <a16:creationId xmlns:a16="http://schemas.microsoft.com/office/drawing/2014/main" id="{0102CE3E-F833-4D86-AB8C-4BFA37DF76BC}"/>
                </a:ext>
              </a:extLst>
            </p:cNvPr>
            <p:cNvSpPr/>
            <p:nvPr/>
          </p:nvSpPr>
          <p:spPr>
            <a:xfrm>
              <a:off x="6229603" y="3730781"/>
              <a:ext cx="925165" cy="240239"/>
            </a:xfrm>
            <a:prstGeom prst="borderCallout1">
              <a:avLst>
                <a:gd name="adj1" fmla="val 99045"/>
                <a:gd name="adj2" fmla="val 2280"/>
                <a:gd name="adj3" fmla="val 174591"/>
                <a:gd name="adj4" fmla="val 33734"/>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Bottom Rail</a:t>
              </a:r>
            </a:p>
          </p:txBody>
        </p:sp>
      </p:grpSp>
      <p:grpSp>
        <p:nvGrpSpPr>
          <p:cNvPr id="307" name="Group 306">
            <a:extLst>
              <a:ext uri="{FF2B5EF4-FFF2-40B4-BE49-F238E27FC236}">
                <a16:creationId xmlns:a16="http://schemas.microsoft.com/office/drawing/2014/main" id="{DF200B2A-7839-417F-91B1-2600E1E96CDB}"/>
              </a:ext>
            </a:extLst>
          </p:cNvPr>
          <p:cNvGrpSpPr/>
          <p:nvPr/>
        </p:nvGrpSpPr>
        <p:grpSpPr>
          <a:xfrm>
            <a:off x="873176" y="786651"/>
            <a:ext cx="2125966" cy="2150274"/>
            <a:chOff x="8692239" y="3782123"/>
            <a:chExt cx="2125966" cy="2150274"/>
          </a:xfrm>
        </p:grpSpPr>
        <p:pic>
          <p:nvPicPr>
            <p:cNvPr id="66" name="Picture Placeholder 5" descr="VCarve Pro 11.010 - {James L Anderson} - [DrawerDetails-04]">
              <a:extLst>
                <a:ext uri="{FF2B5EF4-FFF2-40B4-BE49-F238E27FC236}">
                  <a16:creationId xmlns:a16="http://schemas.microsoft.com/office/drawing/2014/main" id="{FC9BCFFB-766F-4318-9F0D-386F6E874488}"/>
                </a:ext>
              </a:extLst>
            </p:cNvPr>
            <p:cNvPicPr>
              <a:picLocks noChangeAspect="1"/>
            </p:cNvPicPr>
            <p:nvPr/>
          </p:nvPicPr>
          <p:blipFill rotWithShape="1">
            <a:blip r:embed="rId3">
              <a:extLst>
                <a:ext uri="{28A0092B-C50C-407E-A947-70E740481C1C}">
                  <a14:useLocalDpi xmlns:a14="http://schemas.microsoft.com/office/drawing/2010/main" val="0"/>
                </a:ext>
              </a:extLst>
            </a:blip>
            <a:srcRect l="9884" t="14736" r="7932" b="4726"/>
            <a:stretch/>
          </p:blipFill>
          <p:spPr>
            <a:xfrm>
              <a:off x="8692239" y="3782123"/>
              <a:ext cx="2125966" cy="1822635"/>
            </a:xfrm>
            <a:prstGeom prst="rect">
              <a:avLst/>
            </a:prstGeom>
            <a:ln>
              <a:noFill/>
            </a:ln>
            <a:effectLst>
              <a:outerShdw blurRad="292100" dist="139700" dir="2700000" algn="tl" rotWithShape="0">
                <a:srgbClr val="333333">
                  <a:alpha val="65000"/>
                </a:srgbClr>
              </a:outerShdw>
            </a:effectLst>
          </p:spPr>
        </p:pic>
        <p:cxnSp>
          <p:nvCxnSpPr>
            <p:cNvPr id="94" name="Straight Arrow Connector 93">
              <a:extLst>
                <a:ext uri="{FF2B5EF4-FFF2-40B4-BE49-F238E27FC236}">
                  <a16:creationId xmlns:a16="http://schemas.microsoft.com/office/drawing/2014/main" id="{7710E722-3159-4C74-8E2C-77940C003B13}"/>
                </a:ext>
              </a:extLst>
            </p:cNvPr>
            <p:cNvCxnSpPr>
              <a:cxnSpLocks/>
            </p:cNvCxnSpPr>
            <p:nvPr/>
          </p:nvCxnSpPr>
          <p:spPr>
            <a:xfrm>
              <a:off x="9172171" y="5450292"/>
              <a:ext cx="442656"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F2893ECD-B4CF-4C68-B21F-7ADE3FD4FFF1}"/>
                </a:ext>
              </a:extLst>
            </p:cNvPr>
            <p:cNvCxnSpPr/>
            <p:nvPr/>
          </p:nvCxnSpPr>
          <p:spPr>
            <a:xfrm>
              <a:off x="9172171" y="5294375"/>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7A3EEF7E-4EFC-45C2-8BFB-7E695A0367FC}"/>
                </a:ext>
              </a:extLst>
            </p:cNvPr>
            <p:cNvCxnSpPr/>
            <p:nvPr/>
          </p:nvCxnSpPr>
          <p:spPr>
            <a:xfrm>
              <a:off x="9619429" y="5294375"/>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BB8E4B2B-0B1B-4310-B794-82E541240003}"/>
                </a:ext>
              </a:extLst>
            </p:cNvPr>
            <p:cNvCxnSpPr>
              <a:cxnSpLocks/>
            </p:cNvCxnSpPr>
            <p:nvPr/>
          </p:nvCxnSpPr>
          <p:spPr>
            <a:xfrm flipH="1">
              <a:off x="8860448" y="394302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DFDF8068-CF4A-4A38-863E-6E52195538C7}"/>
                </a:ext>
              </a:extLst>
            </p:cNvPr>
            <p:cNvCxnSpPr>
              <a:cxnSpLocks/>
            </p:cNvCxnSpPr>
            <p:nvPr/>
          </p:nvCxnSpPr>
          <p:spPr>
            <a:xfrm flipH="1">
              <a:off x="8860448" y="5271088"/>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D236A8AD-A325-4644-813C-4F134D8CB9B8}"/>
                </a:ext>
              </a:extLst>
            </p:cNvPr>
            <p:cNvCxnSpPr>
              <a:cxnSpLocks/>
            </p:cNvCxnSpPr>
            <p:nvPr/>
          </p:nvCxnSpPr>
          <p:spPr>
            <a:xfrm flipV="1">
              <a:off x="8951244" y="3943023"/>
              <a:ext cx="0" cy="1332077"/>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101" name="Oval 100">
              <a:extLst>
                <a:ext uri="{FF2B5EF4-FFF2-40B4-BE49-F238E27FC236}">
                  <a16:creationId xmlns:a16="http://schemas.microsoft.com/office/drawing/2014/main" id="{C329178E-48F0-402B-ACBA-51EE62B2F979}"/>
                </a:ext>
              </a:extLst>
            </p:cNvPr>
            <p:cNvSpPr/>
            <p:nvPr/>
          </p:nvSpPr>
          <p:spPr>
            <a:xfrm>
              <a:off x="8872411" y="453836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cxnSp>
          <p:nvCxnSpPr>
            <p:cNvPr id="104" name="Straight Connector 103">
              <a:extLst>
                <a:ext uri="{FF2B5EF4-FFF2-40B4-BE49-F238E27FC236}">
                  <a16:creationId xmlns:a16="http://schemas.microsoft.com/office/drawing/2014/main" id="{76141124-4000-48C1-B32F-2BC7AD47EE7B}"/>
                </a:ext>
              </a:extLst>
            </p:cNvPr>
            <p:cNvCxnSpPr>
              <a:cxnSpLocks/>
            </p:cNvCxnSpPr>
            <p:nvPr/>
          </p:nvCxnSpPr>
          <p:spPr>
            <a:xfrm flipH="1">
              <a:off x="9653871" y="528339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79905983-4AD2-4F7F-98F1-72FD41ECD474}"/>
                </a:ext>
              </a:extLst>
            </p:cNvPr>
            <p:cNvCxnSpPr>
              <a:cxnSpLocks/>
            </p:cNvCxnSpPr>
            <p:nvPr/>
          </p:nvCxnSpPr>
          <p:spPr>
            <a:xfrm flipV="1">
              <a:off x="9771355" y="4922886"/>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10A3098-942F-4567-BB82-FC95DD94326E}"/>
                </a:ext>
              </a:extLst>
            </p:cNvPr>
            <p:cNvCxnSpPr>
              <a:cxnSpLocks/>
            </p:cNvCxnSpPr>
            <p:nvPr/>
          </p:nvCxnSpPr>
          <p:spPr>
            <a:xfrm flipV="1">
              <a:off x="9764741" y="5290010"/>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BCE766F7-C41C-40E9-9C14-CE6A4DADE281}"/>
                </a:ext>
              </a:extLst>
            </p:cNvPr>
            <p:cNvSpPr txBox="1"/>
            <p:nvPr/>
          </p:nvSpPr>
          <p:spPr>
            <a:xfrm>
              <a:off x="9905933" y="5327759"/>
              <a:ext cx="169331" cy="276999"/>
            </a:xfrm>
            <a:prstGeom prst="rect">
              <a:avLst/>
            </a:prstGeom>
            <a:solidFill>
              <a:schemeClr val="bg1"/>
            </a:solidFill>
          </p:spPr>
          <p:txBody>
            <a:bodyPr wrap="square" rtlCol="0" anchor="ctr">
              <a:spAutoFit/>
            </a:bodyPr>
            <a:lstStyle/>
            <a:p>
              <a:pPr algn="ctr"/>
              <a:r>
                <a:rPr lang="en-US" sz="1200" dirty="0">
                  <a:latin typeface="Arial" panose="020B0604020202020204" pitchFamily="34" charset="0"/>
                  <a:cs typeface="Arial" panose="020B0604020202020204" pitchFamily="34" charset="0"/>
                </a:rPr>
                <a:t>G</a:t>
              </a:r>
            </a:p>
          </p:txBody>
        </p:sp>
        <p:cxnSp>
          <p:nvCxnSpPr>
            <p:cNvPr id="110" name="Straight Connector 109">
              <a:extLst>
                <a:ext uri="{FF2B5EF4-FFF2-40B4-BE49-F238E27FC236}">
                  <a16:creationId xmlns:a16="http://schemas.microsoft.com/office/drawing/2014/main" id="{AE6893D7-3660-4911-8D57-6E673B9FBAF0}"/>
                </a:ext>
              </a:extLst>
            </p:cNvPr>
            <p:cNvCxnSpPr>
              <a:cxnSpLocks/>
              <a:stCxn id="109" idx="1"/>
            </p:cNvCxnSpPr>
            <p:nvPr/>
          </p:nvCxnSpPr>
          <p:spPr>
            <a:xfrm flipH="1" flipV="1">
              <a:off x="9764741" y="5466258"/>
              <a:ext cx="141192" cy="1"/>
            </a:xfrm>
            <a:prstGeom prst="line">
              <a:avLst/>
            </a:prstGeom>
          </p:spPr>
          <p:style>
            <a:lnRef idx="1">
              <a:schemeClr val="dk1"/>
            </a:lnRef>
            <a:fillRef idx="0">
              <a:schemeClr val="dk1"/>
            </a:fillRef>
            <a:effectRef idx="0">
              <a:schemeClr val="dk1"/>
            </a:effectRef>
            <a:fontRef idx="minor">
              <a:schemeClr val="tx1"/>
            </a:fontRef>
          </p:style>
        </p:cxnSp>
        <p:sp>
          <p:nvSpPr>
            <p:cNvPr id="79" name="Speech Bubble: Rectangle 78">
              <a:extLst>
                <a:ext uri="{FF2B5EF4-FFF2-40B4-BE49-F238E27FC236}">
                  <a16:creationId xmlns:a16="http://schemas.microsoft.com/office/drawing/2014/main" id="{30A4FB91-4EC0-4ACF-9DB5-8588FFC58F3E}"/>
                </a:ext>
              </a:extLst>
            </p:cNvPr>
            <p:cNvSpPr/>
            <p:nvPr/>
          </p:nvSpPr>
          <p:spPr>
            <a:xfrm>
              <a:off x="8713279" y="5662341"/>
              <a:ext cx="2098208" cy="27005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Wall Top Rail Section</a:t>
              </a:r>
              <a:endParaRPr lang="en-US" sz="1600" dirty="0"/>
            </a:p>
          </p:txBody>
        </p:sp>
        <p:sp>
          <p:nvSpPr>
            <p:cNvPr id="218" name="Oval 217">
              <a:extLst>
                <a:ext uri="{FF2B5EF4-FFF2-40B4-BE49-F238E27FC236}">
                  <a16:creationId xmlns:a16="http://schemas.microsoft.com/office/drawing/2014/main" id="{F0E542CA-7FB2-44B0-995F-E83E4126D568}"/>
                </a:ext>
              </a:extLst>
            </p:cNvPr>
            <p:cNvSpPr/>
            <p:nvPr/>
          </p:nvSpPr>
          <p:spPr>
            <a:xfrm>
              <a:off x="9293891" y="537628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273" name="Callout: Line 272">
              <a:extLst>
                <a:ext uri="{FF2B5EF4-FFF2-40B4-BE49-F238E27FC236}">
                  <a16:creationId xmlns:a16="http://schemas.microsoft.com/office/drawing/2014/main" id="{E270F404-8CA2-4739-AFB7-7F71C6E03957}"/>
                </a:ext>
              </a:extLst>
            </p:cNvPr>
            <p:cNvSpPr/>
            <p:nvPr/>
          </p:nvSpPr>
          <p:spPr>
            <a:xfrm>
              <a:off x="10178537" y="5285914"/>
              <a:ext cx="610205" cy="240239"/>
            </a:xfrm>
            <a:prstGeom prst="borderCallout1">
              <a:avLst>
                <a:gd name="adj1" fmla="val -2454"/>
                <a:gd name="adj2" fmla="val -465"/>
                <a:gd name="adj3" fmla="val -53783"/>
                <a:gd name="adj4" fmla="val -2361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Inside</a:t>
              </a:r>
            </a:p>
          </p:txBody>
        </p:sp>
        <p:sp>
          <p:nvSpPr>
            <p:cNvPr id="278" name="Callout: Line 277">
              <a:extLst>
                <a:ext uri="{FF2B5EF4-FFF2-40B4-BE49-F238E27FC236}">
                  <a16:creationId xmlns:a16="http://schemas.microsoft.com/office/drawing/2014/main" id="{57A93D62-21C3-4DD3-B822-E22B699E3E5E}"/>
                </a:ext>
              </a:extLst>
            </p:cNvPr>
            <p:cNvSpPr/>
            <p:nvPr/>
          </p:nvSpPr>
          <p:spPr>
            <a:xfrm>
              <a:off x="9970836" y="3905934"/>
              <a:ext cx="803675" cy="240239"/>
            </a:xfrm>
            <a:prstGeom prst="borderCallout1">
              <a:avLst>
                <a:gd name="adj1" fmla="val 107503"/>
                <a:gd name="adj2" fmla="val 799"/>
                <a:gd name="adj3" fmla="val 360671"/>
                <a:gd name="adj4" fmla="val 2139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Top Panel</a:t>
              </a:r>
            </a:p>
          </p:txBody>
        </p:sp>
      </p:grpSp>
      <p:grpSp>
        <p:nvGrpSpPr>
          <p:cNvPr id="285" name="Group 284">
            <a:extLst>
              <a:ext uri="{FF2B5EF4-FFF2-40B4-BE49-F238E27FC236}">
                <a16:creationId xmlns:a16="http://schemas.microsoft.com/office/drawing/2014/main" id="{973F356B-0995-4F40-B59E-C8F4B367DD7A}"/>
              </a:ext>
            </a:extLst>
          </p:cNvPr>
          <p:cNvGrpSpPr/>
          <p:nvPr/>
        </p:nvGrpSpPr>
        <p:grpSpPr>
          <a:xfrm>
            <a:off x="3624758" y="615048"/>
            <a:ext cx="2128113" cy="2422873"/>
            <a:chOff x="6155686" y="860792"/>
            <a:chExt cx="2128113" cy="2422873"/>
          </a:xfrm>
        </p:grpSpPr>
        <p:pic>
          <p:nvPicPr>
            <p:cNvPr id="75" name="Picture Placeholder 5" descr="VCarve Pro 11.010 - {James L Anderson} - [DrawerDetails-04]">
              <a:extLst>
                <a:ext uri="{FF2B5EF4-FFF2-40B4-BE49-F238E27FC236}">
                  <a16:creationId xmlns:a16="http://schemas.microsoft.com/office/drawing/2014/main" id="{76EA8883-9816-4CD0-9897-620F437B0FA5}"/>
                </a:ext>
              </a:extLst>
            </p:cNvPr>
            <p:cNvPicPr>
              <a:picLocks noChangeAspect="1"/>
            </p:cNvPicPr>
            <p:nvPr/>
          </p:nvPicPr>
          <p:blipFill rotWithShape="1">
            <a:blip r:embed="rId4">
              <a:extLst>
                <a:ext uri="{28A0092B-C50C-407E-A947-70E740481C1C}">
                  <a14:useLocalDpi xmlns:a14="http://schemas.microsoft.com/office/drawing/2010/main" val="0"/>
                </a:ext>
              </a:extLst>
            </a:blip>
            <a:srcRect l="10668" t="5142" r="7937" b="4291"/>
            <a:stretch/>
          </p:blipFill>
          <p:spPr>
            <a:xfrm>
              <a:off x="6155686" y="860792"/>
              <a:ext cx="2125966" cy="2069471"/>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4F0D17DD-728D-450D-948F-3E6B0DBECC3A}"/>
                </a:ext>
              </a:extLst>
            </p:cNvPr>
            <p:cNvSpPr/>
            <p:nvPr/>
          </p:nvSpPr>
          <p:spPr>
            <a:xfrm>
              <a:off x="7215347" y="1471224"/>
              <a:ext cx="214630" cy="115641"/>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A5E00A2B-0D12-4045-833D-D0A456E66170}"/>
                </a:ext>
              </a:extLst>
            </p:cNvPr>
            <p:cNvSpPr/>
            <p:nvPr/>
          </p:nvSpPr>
          <p:spPr>
            <a:xfrm rot="5400000">
              <a:off x="7413023" y="1505240"/>
              <a:ext cx="117534" cy="4950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C2EB70D-5CBD-4AA4-B84E-2F18F799C865}"/>
                </a:ext>
              </a:extLst>
            </p:cNvPr>
            <p:cNvCxnSpPr>
              <a:cxnSpLocks/>
            </p:cNvCxnSpPr>
            <p:nvPr/>
          </p:nvCxnSpPr>
          <p:spPr>
            <a:xfrm>
              <a:off x="6534786" y="2777153"/>
              <a:ext cx="1298045"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0C3B240-35F4-434C-B94C-5EBCD3BF0739}"/>
                </a:ext>
              </a:extLst>
            </p:cNvPr>
            <p:cNvCxnSpPr/>
            <p:nvPr/>
          </p:nvCxnSpPr>
          <p:spPr>
            <a:xfrm>
              <a:off x="6534786" y="2621236"/>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DF706B8D-B930-450B-83CF-37D5AE3B0B79}"/>
                </a:ext>
              </a:extLst>
            </p:cNvPr>
            <p:cNvCxnSpPr/>
            <p:nvPr/>
          </p:nvCxnSpPr>
          <p:spPr>
            <a:xfrm>
              <a:off x="7832831" y="2621236"/>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70AF738-71FB-4B4D-BCCD-A2FF711259B9}"/>
                </a:ext>
              </a:extLst>
            </p:cNvPr>
            <p:cNvCxnSpPr>
              <a:cxnSpLocks/>
            </p:cNvCxnSpPr>
            <p:nvPr/>
          </p:nvCxnSpPr>
          <p:spPr>
            <a:xfrm flipH="1">
              <a:off x="6223063" y="214498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C10EB69-2965-4DC1-94C8-2CE04C069995}"/>
                </a:ext>
              </a:extLst>
            </p:cNvPr>
            <p:cNvCxnSpPr>
              <a:cxnSpLocks/>
            </p:cNvCxnSpPr>
            <p:nvPr/>
          </p:nvCxnSpPr>
          <p:spPr>
            <a:xfrm flipH="1">
              <a:off x="6223063" y="262123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23577C6-B3E5-4345-8125-8354F6360A11}"/>
                </a:ext>
              </a:extLst>
            </p:cNvPr>
            <p:cNvCxnSpPr/>
            <p:nvPr/>
          </p:nvCxnSpPr>
          <p:spPr>
            <a:xfrm>
              <a:off x="7832831" y="1860548"/>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1A000C85-7BA9-499E-A3C9-294DAEF23D45}"/>
                </a:ext>
              </a:extLst>
            </p:cNvPr>
            <p:cNvCxnSpPr>
              <a:cxnSpLocks/>
            </p:cNvCxnSpPr>
            <p:nvPr/>
          </p:nvCxnSpPr>
          <p:spPr>
            <a:xfrm>
              <a:off x="7603703" y="1929411"/>
              <a:ext cx="229128"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8A8B8BC-B989-4451-A2B2-114A2CCC0C38}"/>
                </a:ext>
              </a:extLst>
            </p:cNvPr>
            <p:cNvCxnSpPr>
              <a:cxnSpLocks/>
            </p:cNvCxnSpPr>
            <p:nvPr/>
          </p:nvCxnSpPr>
          <p:spPr>
            <a:xfrm flipV="1">
              <a:off x="6313859" y="2144986"/>
              <a:ext cx="1057" cy="480261"/>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E0214950-3B59-4DC0-82E0-8A565184F1AB}"/>
                </a:ext>
              </a:extLst>
            </p:cNvPr>
            <p:cNvSpPr/>
            <p:nvPr/>
          </p:nvSpPr>
          <p:spPr>
            <a:xfrm>
              <a:off x="6232138" y="23208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92" name="Oval 91">
              <a:extLst>
                <a:ext uri="{FF2B5EF4-FFF2-40B4-BE49-F238E27FC236}">
                  <a16:creationId xmlns:a16="http://schemas.microsoft.com/office/drawing/2014/main" id="{DA5F9931-3279-48BC-B706-232C51A15B1B}"/>
                </a:ext>
              </a:extLst>
            </p:cNvPr>
            <p:cNvSpPr/>
            <p:nvPr/>
          </p:nvSpPr>
          <p:spPr>
            <a:xfrm>
              <a:off x="7851541" y="185283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99" name="Oval 198">
              <a:extLst>
                <a:ext uri="{FF2B5EF4-FFF2-40B4-BE49-F238E27FC236}">
                  <a16:creationId xmlns:a16="http://schemas.microsoft.com/office/drawing/2014/main" id="{342D4BD1-CB8B-4942-BF9A-2AA8FB0F1396}"/>
                </a:ext>
              </a:extLst>
            </p:cNvPr>
            <p:cNvSpPr/>
            <p:nvPr/>
          </p:nvSpPr>
          <p:spPr>
            <a:xfrm>
              <a:off x="7110060" y="269815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sp>
          <p:nvSpPr>
            <p:cNvPr id="12" name="Speech Bubble: Rectangle 11">
              <a:extLst>
                <a:ext uri="{FF2B5EF4-FFF2-40B4-BE49-F238E27FC236}">
                  <a16:creationId xmlns:a16="http://schemas.microsoft.com/office/drawing/2014/main" id="{E3BCB479-8588-4F27-AD28-CABE8EBBEC61}"/>
                </a:ext>
              </a:extLst>
            </p:cNvPr>
            <p:cNvSpPr/>
            <p:nvPr/>
          </p:nvSpPr>
          <p:spPr>
            <a:xfrm>
              <a:off x="6157833" y="3001669"/>
              <a:ext cx="2125966" cy="28199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Stile Section</a:t>
              </a:r>
              <a:endParaRPr lang="en-US" sz="1600" dirty="0"/>
            </a:p>
          </p:txBody>
        </p:sp>
        <p:sp>
          <p:nvSpPr>
            <p:cNvPr id="274" name="Callout: Line 273">
              <a:extLst>
                <a:ext uri="{FF2B5EF4-FFF2-40B4-BE49-F238E27FC236}">
                  <a16:creationId xmlns:a16="http://schemas.microsoft.com/office/drawing/2014/main" id="{561C696E-EB88-48F1-9935-704A89ECF083}"/>
                </a:ext>
              </a:extLst>
            </p:cNvPr>
            <p:cNvSpPr/>
            <p:nvPr/>
          </p:nvSpPr>
          <p:spPr>
            <a:xfrm>
              <a:off x="6264190" y="1719256"/>
              <a:ext cx="462885" cy="240239"/>
            </a:xfrm>
            <a:prstGeom prst="borderCallout1">
              <a:avLst>
                <a:gd name="adj1" fmla="val 105389"/>
                <a:gd name="adj2" fmla="val 100502"/>
                <a:gd name="adj3" fmla="val 176704"/>
                <a:gd name="adj4" fmla="val 14013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Stile</a:t>
              </a:r>
            </a:p>
          </p:txBody>
        </p:sp>
        <p:sp>
          <p:nvSpPr>
            <p:cNvPr id="276" name="Callout: Line 275">
              <a:extLst>
                <a:ext uri="{FF2B5EF4-FFF2-40B4-BE49-F238E27FC236}">
                  <a16:creationId xmlns:a16="http://schemas.microsoft.com/office/drawing/2014/main" id="{254C7C17-AC54-4E72-A52A-135686D3B674}"/>
                </a:ext>
              </a:extLst>
            </p:cNvPr>
            <p:cNvSpPr/>
            <p:nvPr/>
          </p:nvSpPr>
          <p:spPr>
            <a:xfrm>
              <a:off x="6200689" y="1378194"/>
              <a:ext cx="874795" cy="240239"/>
            </a:xfrm>
            <a:prstGeom prst="borderCallout1">
              <a:avLst>
                <a:gd name="adj1" fmla="val 94816"/>
                <a:gd name="adj2" fmla="val 101739"/>
                <a:gd name="adj3" fmla="val 202079"/>
                <a:gd name="adj4" fmla="val 11532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Side Panel</a:t>
              </a:r>
            </a:p>
          </p:txBody>
        </p:sp>
        <p:sp>
          <p:nvSpPr>
            <p:cNvPr id="280" name="Callout: Line 279">
              <a:extLst>
                <a:ext uri="{FF2B5EF4-FFF2-40B4-BE49-F238E27FC236}">
                  <a16:creationId xmlns:a16="http://schemas.microsoft.com/office/drawing/2014/main" id="{2666FB7F-B7AA-4391-ABB5-AB8D08AF6158}"/>
                </a:ext>
              </a:extLst>
            </p:cNvPr>
            <p:cNvSpPr/>
            <p:nvPr/>
          </p:nvSpPr>
          <p:spPr>
            <a:xfrm>
              <a:off x="6208193" y="931487"/>
              <a:ext cx="701280" cy="361034"/>
            </a:xfrm>
            <a:prstGeom prst="borderCallout1">
              <a:avLst>
                <a:gd name="adj1" fmla="val 8558"/>
                <a:gd name="adj2" fmla="val 99522"/>
                <a:gd name="adj3" fmla="val 154624"/>
                <a:gd name="adj4" fmla="val 142458"/>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 Hole</a:t>
              </a:r>
            </a:p>
          </p:txBody>
        </p:sp>
      </p:grpSp>
      <p:grpSp>
        <p:nvGrpSpPr>
          <p:cNvPr id="282" name="Group 281">
            <a:extLst>
              <a:ext uri="{FF2B5EF4-FFF2-40B4-BE49-F238E27FC236}">
                <a16:creationId xmlns:a16="http://schemas.microsoft.com/office/drawing/2014/main" id="{FC2060E1-0427-4A0B-917D-47F38E2B6110}"/>
              </a:ext>
            </a:extLst>
          </p:cNvPr>
          <p:cNvGrpSpPr/>
          <p:nvPr/>
        </p:nvGrpSpPr>
        <p:grpSpPr>
          <a:xfrm>
            <a:off x="8770465" y="4149947"/>
            <a:ext cx="2400126" cy="1756066"/>
            <a:chOff x="914980" y="883760"/>
            <a:chExt cx="2400126" cy="1756066"/>
          </a:xfrm>
        </p:grpSpPr>
        <p:pic>
          <p:nvPicPr>
            <p:cNvPr id="78" name="Picture Placeholder 5" descr="VCarve Pro 11.010 - {James L Anderson} - [Details-01]">
              <a:extLst>
                <a:ext uri="{FF2B5EF4-FFF2-40B4-BE49-F238E27FC236}">
                  <a16:creationId xmlns:a16="http://schemas.microsoft.com/office/drawing/2014/main" id="{E6E936F1-5C0E-419D-B2A7-F651EEA44C1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2050" t="8583" r="7540" b="22713"/>
            <a:stretch/>
          </p:blipFill>
          <p:spPr>
            <a:xfrm>
              <a:off x="914980" y="883760"/>
              <a:ext cx="2400126" cy="1412855"/>
            </a:xfrm>
            <a:prstGeom prst="rect">
              <a:avLst/>
            </a:prstGeom>
            <a:ln>
              <a:noFill/>
            </a:ln>
            <a:effectLst>
              <a:outerShdw blurRad="292100" dist="139700" dir="2700000" algn="tl" rotWithShape="0">
                <a:srgbClr val="333333">
                  <a:alpha val="65000"/>
                </a:srgbClr>
              </a:outerShdw>
            </a:effectLst>
          </p:spPr>
        </p:pic>
        <p:cxnSp>
          <p:nvCxnSpPr>
            <p:cNvPr id="187" name="Straight Arrow Connector 186">
              <a:extLst>
                <a:ext uri="{FF2B5EF4-FFF2-40B4-BE49-F238E27FC236}">
                  <a16:creationId xmlns:a16="http://schemas.microsoft.com/office/drawing/2014/main" id="{BC7EC1A8-8970-44E9-9AC2-DD07CD5AEC7E}"/>
                </a:ext>
              </a:extLst>
            </p:cNvPr>
            <p:cNvCxnSpPr>
              <a:cxnSpLocks/>
            </p:cNvCxnSpPr>
            <p:nvPr/>
          </p:nvCxnSpPr>
          <p:spPr>
            <a:xfrm>
              <a:off x="1310589" y="2155097"/>
              <a:ext cx="536795" cy="0"/>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066D1EE4-2D9C-41FC-B04A-EAC450C756D7}"/>
                </a:ext>
              </a:extLst>
            </p:cNvPr>
            <p:cNvCxnSpPr/>
            <p:nvPr/>
          </p:nvCxnSpPr>
          <p:spPr>
            <a:xfrm>
              <a:off x="1310589" y="1999180"/>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AC755E4-F8D9-403A-9946-FF33A08F9865}"/>
                </a:ext>
              </a:extLst>
            </p:cNvPr>
            <p:cNvCxnSpPr/>
            <p:nvPr/>
          </p:nvCxnSpPr>
          <p:spPr>
            <a:xfrm>
              <a:off x="1847384" y="1999180"/>
              <a:ext cx="0" cy="247650"/>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1579CC0-45EB-4FC3-B7D1-4A6BB35A9FBD}"/>
                </a:ext>
              </a:extLst>
            </p:cNvPr>
            <p:cNvCxnSpPr>
              <a:cxnSpLocks/>
            </p:cNvCxnSpPr>
            <p:nvPr/>
          </p:nvCxnSpPr>
          <p:spPr>
            <a:xfrm flipH="1">
              <a:off x="994162" y="133718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AB0C23-2E9B-489F-BE0C-4522554AFE8C}"/>
                </a:ext>
              </a:extLst>
            </p:cNvPr>
            <p:cNvCxnSpPr>
              <a:cxnSpLocks/>
            </p:cNvCxnSpPr>
            <p:nvPr/>
          </p:nvCxnSpPr>
          <p:spPr>
            <a:xfrm flipH="1">
              <a:off x="1000439" y="197853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14B15ECF-09B6-44F1-87BC-AE9CE4F357D6}"/>
                </a:ext>
              </a:extLst>
            </p:cNvPr>
            <p:cNvCxnSpPr>
              <a:cxnSpLocks/>
            </p:cNvCxnSpPr>
            <p:nvPr/>
          </p:nvCxnSpPr>
          <p:spPr>
            <a:xfrm flipV="1">
              <a:off x="1091235" y="1337183"/>
              <a:ext cx="0" cy="645362"/>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196" name="Oval 195">
              <a:extLst>
                <a:ext uri="{FF2B5EF4-FFF2-40B4-BE49-F238E27FC236}">
                  <a16:creationId xmlns:a16="http://schemas.microsoft.com/office/drawing/2014/main" id="{83F034B8-6B6B-4F18-8C57-C5FA1E2C1C3F}"/>
                </a:ext>
              </a:extLst>
            </p:cNvPr>
            <p:cNvSpPr/>
            <p:nvPr/>
          </p:nvSpPr>
          <p:spPr>
            <a:xfrm>
              <a:off x="1009514" y="1589168"/>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201" name="Oval 200">
              <a:extLst>
                <a:ext uri="{FF2B5EF4-FFF2-40B4-BE49-F238E27FC236}">
                  <a16:creationId xmlns:a16="http://schemas.microsoft.com/office/drawing/2014/main" id="{D5A4E8D7-8C7D-460D-921D-1AD6984C28E1}"/>
                </a:ext>
              </a:extLst>
            </p:cNvPr>
            <p:cNvSpPr/>
            <p:nvPr/>
          </p:nvSpPr>
          <p:spPr>
            <a:xfrm>
              <a:off x="1487659" y="208440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14" name="Speech Bubble: Rectangle 13">
              <a:extLst>
                <a:ext uri="{FF2B5EF4-FFF2-40B4-BE49-F238E27FC236}">
                  <a16:creationId xmlns:a16="http://schemas.microsoft.com/office/drawing/2014/main" id="{23C65AB6-FBB9-4A05-949B-CBC576B299A7}"/>
                </a:ext>
              </a:extLst>
            </p:cNvPr>
            <p:cNvSpPr/>
            <p:nvPr/>
          </p:nvSpPr>
          <p:spPr>
            <a:xfrm>
              <a:off x="916026" y="2360426"/>
              <a:ext cx="2399080"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Shelf Section</a:t>
              </a:r>
              <a:endParaRPr lang="en-US" sz="1600" dirty="0"/>
            </a:p>
          </p:txBody>
        </p:sp>
        <p:sp>
          <p:nvSpPr>
            <p:cNvPr id="279" name="Callout: Line 278">
              <a:extLst>
                <a:ext uri="{FF2B5EF4-FFF2-40B4-BE49-F238E27FC236}">
                  <a16:creationId xmlns:a16="http://schemas.microsoft.com/office/drawing/2014/main" id="{73614989-908E-4BD2-A817-1950F3E9DC0C}"/>
                </a:ext>
              </a:extLst>
            </p:cNvPr>
            <p:cNvSpPr/>
            <p:nvPr/>
          </p:nvSpPr>
          <p:spPr>
            <a:xfrm>
              <a:off x="2166712" y="922810"/>
              <a:ext cx="874795" cy="240239"/>
            </a:xfrm>
            <a:prstGeom prst="borderCallout1">
              <a:avLst>
                <a:gd name="adj1" fmla="val 94816"/>
                <a:gd name="adj2" fmla="val 116"/>
                <a:gd name="adj3" fmla="val 168246"/>
                <a:gd name="adj4" fmla="val -1359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Panel</a:t>
              </a:r>
            </a:p>
          </p:txBody>
        </p:sp>
        <p:sp>
          <p:nvSpPr>
            <p:cNvPr id="281" name="Callout: Line 280">
              <a:extLst>
                <a:ext uri="{FF2B5EF4-FFF2-40B4-BE49-F238E27FC236}">
                  <a16:creationId xmlns:a16="http://schemas.microsoft.com/office/drawing/2014/main" id="{5BAF66BF-A573-4B31-95F9-D831AF05437F}"/>
                </a:ext>
              </a:extLst>
            </p:cNvPr>
            <p:cNvSpPr/>
            <p:nvPr/>
          </p:nvSpPr>
          <p:spPr>
            <a:xfrm>
              <a:off x="942548" y="902993"/>
              <a:ext cx="950565" cy="240239"/>
            </a:xfrm>
            <a:prstGeom prst="borderCallout1">
              <a:avLst>
                <a:gd name="adj1" fmla="val 105389"/>
                <a:gd name="adj2" fmla="val 94662"/>
                <a:gd name="adj3" fmla="val 180934"/>
                <a:gd name="adj4" fmla="val 6725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Nosing</a:t>
              </a:r>
            </a:p>
          </p:txBody>
        </p:sp>
      </p:grpSp>
      <p:grpSp>
        <p:nvGrpSpPr>
          <p:cNvPr id="288" name="Group 287">
            <a:extLst>
              <a:ext uri="{FF2B5EF4-FFF2-40B4-BE49-F238E27FC236}">
                <a16:creationId xmlns:a16="http://schemas.microsoft.com/office/drawing/2014/main" id="{18A290ED-F6E6-4D7F-8DCB-FBF2CDFCCB4D}"/>
              </a:ext>
            </a:extLst>
          </p:cNvPr>
          <p:cNvGrpSpPr/>
          <p:nvPr/>
        </p:nvGrpSpPr>
        <p:grpSpPr>
          <a:xfrm>
            <a:off x="800136" y="3263860"/>
            <a:ext cx="2509732" cy="2693463"/>
            <a:chOff x="887004" y="3263860"/>
            <a:chExt cx="2509732" cy="2693463"/>
          </a:xfrm>
        </p:grpSpPr>
        <p:pic>
          <p:nvPicPr>
            <p:cNvPr id="71" name="Picture Placeholder 5" descr="VCarve Pro 11.010 - {James L Anderson} - [DrawerDetails-04]">
              <a:extLst>
                <a:ext uri="{FF2B5EF4-FFF2-40B4-BE49-F238E27FC236}">
                  <a16:creationId xmlns:a16="http://schemas.microsoft.com/office/drawing/2014/main" id="{47344F0C-60D8-4F96-BFAE-C8A786854B2B}"/>
                </a:ext>
              </a:extLst>
            </p:cNvPr>
            <p:cNvPicPr>
              <a:picLocks noChangeAspect="1"/>
            </p:cNvPicPr>
            <p:nvPr/>
          </p:nvPicPr>
          <p:blipFill rotWithShape="1">
            <a:blip r:embed="rId7">
              <a:extLst>
                <a:ext uri="{28A0092B-C50C-407E-A947-70E740481C1C}">
                  <a14:useLocalDpi xmlns:a14="http://schemas.microsoft.com/office/drawing/2010/main" val="0"/>
                </a:ext>
              </a:extLst>
            </a:blip>
            <a:srcRect l="8415" t="7685" r="12377" b="8030"/>
            <a:stretch/>
          </p:blipFill>
          <p:spPr>
            <a:xfrm>
              <a:off x="902356" y="3263860"/>
              <a:ext cx="2494380" cy="2322045"/>
            </a:xfrm>
            <a:prstGeom prst="rect">
              <a:avLst/>
            </a:prstGeom>
            <a:ln>
              <a:noFill/>
            </a:ln>
            <a:effectLst>
              <a:outerShdw blurRad="292100" dist="139700" dir="2700000" algn="tl" rotWithShape="0">
                <a:srgbClr val="333333">
                  <a:alpha val="65000"/>
                </a:srgbClr>
              </a:outerShdw>
            </a:effectLst>
          </p:spPr>
        </p:pic>
        <p:cxnSp>
          <p:nvCxnSpPr>
            <p:cNvPr id="205" name="Straight Arrow Connector 204">
              <a:extLst>
                <a:ext uri="{FF2B5EF4-FFF2-40B4-BE49-F238E27FC236}">
                  <a16:creationId xmlns:a16="http://schemas.microsoft.com/office/drawing/2014/main" id="{B7CF330B-ACDD-43DF-9A20-91565ED0DC9A}"/>
                </a:ext>
              </a:extLst>
            </p:cNvPr>
            <p:cNvCxnSpPr>
              <a:cxnSpLocks/>
            </p:cNvCxnSpPr>
            <p:nvPr/>
          </p:nvCxnSpPr>
          <p:spPr>
            <a:xfrm>
              <a:off x="2953709" y="4222955"/>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3C75D48F-0EFE-440B-8C33-A63F021CEA34}"/>
                </a:ext>
              </a:extLst>
            </p:cNvPr>
            <p:cNvCxnSpPr>
              <a:cxnSpLocks/>
            </p:cNvCxnSpPr>
            <p:nvPr/>
          </p:nvCxnSpPr>
          <p:spPr>
            <a:xfrm flipV="1">
              <a:off x="2123139" y="5178084"/>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12" name="Oval 211">
              <a:extLst>
                <a:ext uri="{FF2B5EF4-FFF2-40B4-BE49-F238E27FC236}">
                  <a16:creationId xmlns:a16="http://schemas.microsoft.com/office/drawing/2014/main" id="{E00BF16E-AEE6-4A0D-A05F-AAF3A0DC2968}"/>
                </a:ext>
              </a:extLst>
            </p:cNvPr>
            <p:cNvSpPr/>
            <p:nvPr/>
          </p:nvSpPr>
          <p:spPr>
            <a:xfrm>
              <a:off x="2303057" y="414936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H</a:t>
              </a:r>
            </a:p>
          </p:txBody>
        </p:sp>
        <p:cxnSp>
          <p:nvCxnSpPr>
            <p:cNvPr id="214" name="Straight Connector 213">
              <a:extLst>
                <a:ext uri="{FF2B5EF4-FFF2-40B4-BE49-F238E27FC236}">
                  <a16:creationId xmlns:a16="http://schemas.microsoft.com/office/drawing/2014/main" id="{320AA70C-9ED4-45B9-87A4-081B155CEECF}"/>
                </a:ext>
              </a:extLst>
            </p:cNvPr>
            <p:cNvCxnSpPr>
              <a:cxnSpLocks/>
            </p:cNvCxnSpPr>
            <p:nvPr/>
          </p:nvCxnSpPr>
          <p:spPr>
            <a:xfrm flipH="1">
              <a:off x="2962720" y="5188476"/>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59DA7950-A155-48F6-B828-B985E698D213}"/>
                </a:ext>
              </a:extLst>
            </p:cNvPr>
            <p:cNvCxnSpPr>
              <a:cxnSpLocks/>
            </p:cNvCxnSpPr>
            <p:nvPr/>
          </p:nvCxnSpPr>
          <p:spPr>
            <a:xfrm flipV="1">
              <a:off x="3143966" y="4781979"/>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3BA4D265-8F9E-46B9-81CD-F7DBE2602098}"/>
                </a:ext>
              </a:extLst>
            </p:cNvPr>
            <p:cNvCxnSpPr>
              <a:cxnSpLocks/>
            </p:cNvCxnSpPr>
            <p:nvPr/>
          </p:nvCxnSpPr>
          <p:spPr>
            <a:xfrm flipV="1">
              <a:off x="3137352" y="5193876"/>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D416C095-5256-4865-94DE-DBE2F891434F}"/>
                </a:ext>
              </a:extLst>
            </p:cNvPr>
            <p:cNvCxnSpPr>
              <a:cxnSpLocks/>
            </p:cNvCxnSpPr>
            <p:nvPr/>
          </p:nvCxnSpPr>
          <p:spPr>
            <a:xfrm flipH="1" flipV="1">
              <a:off x="3002774" y="5363579"/>
              <a:ext cx="141192" cy="1"/>
            </a:xfrm>
            <a:prstGeom prst="line">
              <a:avLst/>
            </a:prstGeom>
          </p:spPr>
          <p:style>
            <a:lnRef idx="1">
              <a:schemeClr val="dk1"/>
            </a:lnRef>
            <a:fillRef idx="0">
              <a:schemeClr val="dk1"/>
            </a:fillRef>
            <a:effectRef idx="0">
              <a:schemeClr val="dk1"/>
            </a:effectRef>
            <a:fontRef idx="minor">
              <a:schemeClr val="tx1"/>
            </a:fontRef>
          </p:style>
        </p:cxnSp>
        <p:sp>
          <p:nvSpPr>
            <p:cNvPr id="219" name="Oval 218">
              <a:extLst>
                <a:ext uri="{FF2B5EF4-FFF2-40B4-BE49-F238E27FC236}">
                  <a16:creationId xmlns:a16="http://schemas.microsoft.com/office/drawing/2014/main" id="{97A06614-DA99-450D-8112-E1F03734763E}"/>
                </a:ext>
              </a:extLst>
            </p:cNvPr>
            <p:cNvSpPr/>
            <p:nvPr/>
          </p:nvSpPr>
          <p:spPr>
            <a:xfrm>
              <a:off x="2837032" y="528673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K</a:t>
              </a:r>
            </a:p>
          </p:txBody>
        </p:sp>
        <p:cxnSp>
          <p:nvCxnSpPr>
            <p:cNvPr id="222" name="Straight Connector 221">
              <a:extLst>
                <a:ext uri="{FF2B5EF4-FFF2-40B4-BE49-F238E27FC236}">
                  <a16:creationId xmlns:a16="http://schemas.microsoft.com/office/drawing/2014/main" id="{2B96230F-B892-450C-8BED-50E364EC104C}"/>
                </a:ext>
              </a:extLst>
            </p:cNvPr>
            <p:cNvCxnSpPr>
              <a:cxnSpLocks/>
            </p:cNvCxnSpPr>
            <p:nvPr/>
          </p:nvCxnSpPr>
          <p:spPr>
            <a:xfrm flipH="1">
              <a:off x="2962719" y="498212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Arrow Connector 222">
              <a:extLst>
                <a:ext uri="{FF2B5EF4-FFF2-40B4-BE49-F238E27FC236}">
                  <a16:creationId xmlns:a16="http://schemas.microsoft.com/office/drawing/2014/main" id="{C7176C03-5610-4B7A-9DF7-52D82244698E}"/>
                </a:ext>
              </a:extLst>
            </p:cNvPr>
            <p:cNvCxnSpPr>
              <a:cxnSpLocks/>
            </p:cNvCxnSpPr>
            <p:nvPr/>
          </p:nvCxnSpPr>
          <p:spPr>
            <a:xfrm>
              <a:off x="2448193" y="4222955"/>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4" name="Straight Arrow Connector 223">
              <a:extLst>
                <a:ext uri="{FF2B5EF4-FFF2-40B4-BE49-F238E27FC236}">
                  <a16:creationId xmlns:a16="http://schemas.microsoft.com/office/drawing/2014/main" id="{926DD9B3-9A8B-40B7-98E4-62EB8D080A5E}"/>
                </a:ext>
              </a:extLst>
            </p:cNvPr>
            <p:cNvCxnSpPr>
              <a:cxnSpLocks/>
            </p:cNvCxnSpPr>
            <p:nvPr/>
          </p:nvCxnSpPr>
          <p:spPr>
            <a:xfrm flipV="1">
              <a:off x="2123139" y="4549277"/>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1D641CDA-C062-496D-8166-3292FB5D069B}"/>
                </a:ext>
              </a:extLst>
            </p:cNvPr>
            <p:cNvCxnSpPr>
              <a:cxnSpLocks/>
            </p:cNvCxnSpPr>
            <p:nvPr/>
          </p:nvCxnSpPr>
          <p:spPr>
            <a:xfrm flipH="1" flipV="1">
              <a:off x="1980400" y="5359461"/>
              <a:ext cx="141192" cy="1"/>
            </a:xfrm>
            <a:prstGeom prst="line">
              <a:avLst/>
            </a:prstGeom>
          </p:spPr>
          <p:style>
            <a:lnRef idx="1">
              <a:schemeClr val="dk1"/>
            </a:lnRef>
            <a:fillRef idx="0">
              <a:schemeClr val="dk1"/>
            </a:fillRef>
            <a:effectRef idx="0">
              <a:schemeClr val="dk1"/>
            </a:effectRef>
            <a:fontRef idx="minor">
              <a:schemeClr val="tx1"/>
            </a:fontRef>
          </p:style>
        </p:cxnSp>
        <p:sp>
          <p:nvSpPr>
            <p:cNvPr id="230" name="Oval 229">
              <a:extLst>
                <a:ext uri="{FF2B5EF4-FFF2-40B4-BE49-F238E27FC236}">
                  <a16:creationId xmlns:a16="http://schemas.microsoft.com/office/drawing/2014/main" id="{319533B9-5EE1-4160-96FC-24ACF35C13C4}"/>
                </a:ext>
              </a:extLst>
            </p:cNvPr>
            <p:cNvSpPr/>
            <p:nvPr/>
          </p:nvSpPr>
          <p:spPr>
            <a:xfrm>
              <a:off x="1814658" y="528261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J</a:t>
              </a:r>
            </a:p>
          </p:txBody>
        </p:sp>
        <p:sp>
          <p:nvSpPr>
            <p:cNvPr id="51" name="Speech Bubble: Rectangle 50">
              <a:extLst>
                <a:ext uri="{FF2B5EF4-FFF2-40B4-BE49-F238E27FC236}">
                  <a16:creationId xmlns:a16="http://schemas.microsoft.com/office/drawing/2014/main" id="{8F9D7CDB-A9E3-4244-B6F1-447A2CACCE8F}"/>
                </a:ext>
              </a:extLst>
            </p:cNvPr>
            <p:cNvSpPr/>
            <p:nvPr/>
          </p:nvSpPr>
          <p:spPr>
            <a:xfrm>
              <a:off x="887004" y="5671467"/>
              <a:ext cx="2509732" cy="28585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Side to Back Section</a:t>
              </a:r>
              <a:endParaRPr lang="en-US" sz="1600" dirty="0"/>
            </a:p>
          </p:txBody>
        </p:sp>
        <p:sp>
          <p:nvSpPr>
            <p:cNvPr id="277" name="Callout: Line 276">
              <a:extLst>
                <a:ext uri="{FF2B5EF4-FFF2-40B4-BE49-F238E27FC236}">
                  <a16:creationId xmlns:a16="http://schemas.microsoft.com/office/drawing/2014/main" id="{989DD0F9-1F33-4893-BA94-1B1193CDF990}"/>
                </a:ext>
              </a:extLst>
            </p:cNvPr>
            <p:cNvSpPr/>
            <p:nvPr/>
          </p:nvSpPr>
          <p:spPr>
            <a:xfrm>
              <a:off x="1428262" y="3532247"/>
              <a:ext cx="874795" cy="240239"/>
            </a:xfrm>
            <a:prstGeom prst="borderCallout1">
              <a:avLst>
                <a:gd name="adj1" fmla="val 103274"/>
                <a:gd name="adj2" fmla="val 101159"/>
                <a:gd name="adj3" fmla="val 208423"/>
                <a:gd name="adj4" fmla="val 13796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sp>
          <p:nvSpPr>
            <p:cNvPr id="286" name="Callout: Line 285">
              <a:extLst>
                <a:ext uri="{FF2B5EF4-FFF2-40B4-BE49-F238E27FC236}">
                  <a16:creationId xmlns:a16="http://schemas.microsoft.com/office/drawing/2014/main" id="{1796AFA4-6AC1-4D3E-98A6-AA46F21B3FE2}"/>
                </a:ext>
              </a:extLst>
            </p:cNvPr>
            <p:cNvSpPr/>
            <p:nvPr/>
          </p:nvSpPr>
          <p:spPr>
            <a:xfrm>
              <a:off x="1016531" y="3944570"/>
              <a:ext cx="874795" cy="240239"/>
            </a:xfrm>
            <a:prstGeom prst="borderCallout1">
              <a:avLst>
                <a:gd name="adj1" fmla="val 99045"/>
                <a:gd name="adj2" fmla="val 1277"/>
                <a:gd name="adj3" fmla="val 343543"/>
                <a:gd name="adj4" fmla="val 4801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Side Panel</a:t>
              </a:r>
            </a:p>
          </p:txBody>
        </p:sp>
      </p:grpSp>
      <p:grpSp>
        <p:nvGrpSpPr>
          <p:cNvPr id="289" name="Group 288">
            <a:extLst>
              <a:ext uri="{FF2B5EF4-FFF2-40B4-BE49-F238E27FC236}">
                <a16:creationId xmlns:a16="http://schemas.microsoft.com/office/drawing/2014/main" id="{603480AF-3868-4D45-A1D5-2EEC4A7DB9ED}"/>
              </a:ext>
            </a:extLst>
          </p:cNvPr>
          <p:cNvGrpSpPr/>
          <p:nvPr/>
        </p:nvGrpSpPr>
        <p:grpSpPr>
          <a:xfrm>
            <a:off x="3561703" y="3263860"/>
            <a:ext cx="2494380" cy="2680189"/>
            <a:chOff x="3460103" y="3263860"/>
            <a:chExt cx="2494380" cy="2680189"/>
          </a:xfrm>
        </p:grpSpPr>
        <p:pic>
          <p:nvPicPr>
            <p:cNvPr id="255" name="Picture Placeholder 5" descr="VCarve Pro 11.010 - {James L Anderson} - [DrawerDetails-04]">
              <a:extLst>
                <a:ext uri="{FF2B5EF4-FFF2-40B4-BE49-F238E27FC236}">
                  <a16:creationId xmlns:a16="http://schemas.microsoft.com/office/drawing/2014/main" id="{EF228D61-2921-45D2-B90F-5768B327BD33}"/>
                </a:ext>
              </a:extLst>
            </p:cNvPr>
            <p:cNvPicPr>
              <a:picLocks noChangeAspect="1"/>
            </p:cNvPicPr>
            <p:nvPr/>
          </p:nvPicPr>
          <p:blipFill rotWithShape="1">
            <a:blip r:embed="rId7">
              <a:extLst>
                <a:ext uri="{28A0092B-C50C-407E-A947-70E740481C1C}">
                  <a14:useLocalDpi xmlns:a14="http://schemas.microsoft.com/office/drawing/2010/main" val="0"/>
                </a:ext>
              </a:extLst>
            </a:blip>
            <a:srcRect l="8415" t="7685" r="12377" b="8030"/>
            <a:stretch/>
          </p:blipFill>
          <p:spPr>
            <a:xfrm flipV="1">
              <a:off x="3460103" y="3263860"/>
              <a:ext cx="2494380" cy="2314768"/>
            </a:xfrm>
            <a:prstGeom prst="rect">
              <a:avLst/>
            </a:prstGeom>
            <a:ln>
              <a:noFill/>
            </a:ln>
            <a:effectLst>
              <a:outerShdw blurRad="292100" dist="139700" dir="2700000" algn="tl" rotWithShape="0">
                <a:srgbClr val="333333">
                  <a:alpha val="65000"/>
                </a:srgbClr>
              </a:outerShdw>
            </a:effectLst>
          </p:spPr>
        </p:pic>
        <p:cxnSp>
          <p:nvCxnSpPr>
            <p:cNvPr id="256" name="Straight Arrow Connector 255">
              <a:extLst>
                <a:ext uri="{FF2B5EF4-FFF2-40B4-BE49-F238E27FC236}">
                  <a16:creationId xmlns:a16="http://schemas.microsoft.com/office/drawing/2014/main" id="{2DBB2E56-60EA-4F5B-A35F-84654DA6E58A}"/>
                </a:ext>
              </a:extLst>
            </p:cNvPr>
            <p:cNvCxnSpPr>
              <a:cxnSpLocks/>
            </p:cNvCxnSpPr>
            <p:nvPr/>
          </p:nvCxnSpPr>
          <p:spPr>
            <a:xfrm>
              <a:off x="5529060" y="4724137"/>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0F6B067A-5910-4AAD-9923-A12C8B5D40FE}"/>
                </a:ext>
              </a:extLst>
            </p:cNvPr>
            <p:cNvCxnSpPr>
              <a:cxnSpLocks/>
            </p:cNvCxnSpPr>
            <p:nvPr/>
          </p:nvCxnSpPr>
          <p:spPr>
            <a:xfrm flipV="1">
              <a:off x="4759450" y="4068906"/>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58" name="Oval 257">
              <a:extLst>
                <a:ext uri="{FF2B5EF4-FFF2-40B4-BE49-F238E27FC236}">
                  <a16:creationId xmlns:a16="http://schemas.microsoft.com/office/drawing/2014/main" id="{061628F0-92A9-408A-87F0-15FC48ADF988}"/>
                </a:ext>
              </a:extLst>
            </p:cNvPr>
            <p:cNvSpPr/>
            <p:nvPr/>
          </p:nvSpPr>
          <p:spPr>
            <a:xfrm>
              <a:off x="4878408" y="465054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H</a:t>
              </a:r>
            </a:p>
          </p:txBody>
        </p:sp>
        <p:cxnSp>
          <p:nvCxnSpPr>
            <p:cNvPr id="260" name="Straight Connector 259">
              <a:extLst>
                <a:ext uri="{FF2B5EF4-FFF2-40B4-BE49-F238E27FC236}">
                  <a16:creationId xmlns:a16="http://schemas.microsoft.com/office/drawing/2014/main" id="{94A0517A-AE93-4559-80AE-C04F23C344EB}"/>
                </a:ext>
              </a:extLst>
            </p:cNvPr>
            <p:cNvCxnSpPr>
              <a:cxnSpLocks/>
            </p:cNvCxnSpPr>
            <p:nvPr/>
          </p:nvCxnSpPr>
          <p:spPr>
            <a:xfrm flipH="1">
              <a:off x="5548231" y="3871018"/>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261" name="Straight Arrow Connector 260">
              <a:extLst>
                <a:ext uri="{FF2B5EF4-FFF2-40B4-BE49-F238E27FC236}">
                  <a16:creationId xmlns:a16="http://schemas.microsoft.com/office/drawing/2014/main" id="{69CB264E-69DB-47C7-B628-1EDF6A8100D7}"/>
                </a:ext>
              </a:extLst>
            </p:cNvPr>
            <p:cNvCxnSpPr>
              <a:cxnSpLocks/>
            </p:cNvCxnSpPr>
            <p:nvPr/>
          </p:nvCxnSpPr>
          <p:spPr>
            <a:xfrm flipV="1">
              <a:off x="5729477" y="3464521"/>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4E71AB7C-C051-40B9-A2B8-B05B453E0735}"/>
                </a:ext>
              </a:extLst>
            </p:cNvPr>
            <p:cNvCxnSpPr>
              <a:cxnSpLocks/>
            </p:cNvCxnSpPr>
            <p:nvPr/>
          </p:nvCxnSpPr>
          <p:spPr>
            <a:xfrm flipV="1">
              <a:off x="5722863" y="3876418"/>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2FC9927C-5CA6-42ED-9B72-D082CC2974CD}"/>
                </a:ext>
              </a:extLst>
            </p:cNvPr>
            <p:cNvCxnSpPr>
              <a:cxnSpLocks/>
            </p:cNvCxnSpPr>
            <p:nvPr/>
          </p:nvCxnSpPr>
          <p:spPr>
            <a:xfrm flipH="1" flipV="1">
              <a:off x="5588285" y="3456841"/>
              <a:ext cx="141192" cy="1"/>
            </a:xfrm>
            <a:prstGeom prst="line">
              <a:avLst/>
            </a:prstGeom>
          </p:spPr>
          <p:style>
            <a:lnRef idx="1">
              <a:schemeClr val="dk1"/>
            </a:lnRef>
            <a:fillRef idx="0">
              <a:schemeClr val="dk1"/>
            </a:fillRef>
            <a:effectRef idx="0">
              <a:schemeClr val="dk1"/>
            </a:effectRef>
            <a:fontRef idx="minor">
              <a:schemeClr val="tx1"/>
            </a:fontRef>
          </p:style>
        </p:cxnSp>
        <p:sp>
          <p:nvSpPr>
            <p:cNvPr id="264" name="Oval 263">
              <a:extLst>
                <a:ext uri="{FF2B5EF4-FFF2-40B4-BE49-F238E27FC236}">
                  <a16:creationId xmlns:a16="http://schemas.microsoft.com/office/drawing/2014/main" id="{BEFE04A1-DD32-4477-8D62-DA83D074B520}"/>
                </a:ext>
              </a:extLst>
            </p:cNvPr>
            <p:cNvSpPr/>
            <p:nvPr/>
          </p:nvSpPr>
          <p:spPr>
            <a:xfrm>
              <a:off x="5422543" y="337999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K</a:t>
              </a:r>
            </a:p>
          </p:txBody>
        </p:sp>
        <p:cxnSp>
          <p:nvCxnSpPr>
            <p:cNvPr id="266" name="Straight Connector 265">
              <a:extLst>
                <a:ext uri="{FF2B5EF4-FFF2-40B4-BE49-F238E27FC236}">
                  <a16:creationId xmlns:a16="http://schemas.microsoft.com/office/drawing/2014/main" id="{814E3970-BEE6-4047-B46F-98B90B83E1A0}"/>
                </a:ext>
              </a:extLst>
            </p:cNvPr>
            <p:cNvCxnSpPr>
              <a:cxnSpLocks/>
            </p:cNvCxnSpPr>
            <p:nvPr/>
          </p:nvCxnSpPr>
          <p:spPr>
            <a:xfrm flipH="1">
              <a:off x="5548230" y="3664669"/>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Arrow Connector 266">
              <a:extLst>
                <a:ext uri="{FF2B5EF4-FFF2-40B4-BE49-F238E27FC236}">
                  <a16:creationId xmlns:a16="http://schemas.microsoft.com/office/drawing/2014/main" id="{A59A75D0-A7F2-4A0D-9AA5-31FCC3C4113E}"/>
                </a:ext>
              </a:extLst>
            </p:cNvPr>
            <p:cNvCxnSpPr>
              <a:cxnSpLocks/>
            </p:cNvCxnSpPr>
            <p:nvPr/>
          </p:nvCxnSpPr>
          <p:spPr>
            <a:xfrm>
              <a:off x="5023544" y="4724137"/>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20249D6F-5DFE-4F29-9892-66201C14DDF9}"/>
                </a:ext>
              </a:extLst>
            </p:cNvPr>
            <p:cNvCxnSpPr>
              <a:cxnSpLocks/>
            </p:cNvCxnSpPr>
            <p:nvPr/>
          </p:nvCxnSpPr>
          <p:spPr>
            <a:xfrm flipV="1">
              <a:off x="4759450" y="3440099"/>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id="{8C43F5EB-E010-4293-A98C-F24DA8B14E2A}"/>
                </a:ext>
              </a:extLst>
            </p:cNvPr>
            <p:cNvCxnSpPr>
              <a:cxnSpLocks/>
            </p:cNvCxnSpPr>
            <p:nvPr/>
          </p:nvCxnSpPr>
          <p:spPr>
            <a:xfrm flipH="1" flipV="1">
              <a:off x="4616711" y="4250283"/>
              <a:ext cx="141192" cy="1"/>
            </a:xfrm>
            <a:prstGeom prst="line">
              <a:avLst/>
            </a:prstGeom>
          </p:spPr>
          <p:style>
            <a:lnRef idx="1">
              <a:schemeClr val="dk1"/>
            </a:lnRef>
            <a:fillRef idx="0">
              <a:schemeClr val="dk1"/>
            </a:fillRef>
            <a:effectRef idx="0">
              <a:schemeClr val="dk1"/>
            </a:effectRef>
            <a:fontRef idx="minor">
              <a:schemeClr val="tx1"/>
            </a:fontRef>
          </p:style>
        </p:cxnSp>
        <p:sp>
          <p:nvSpPr>
            <p:cNvPr id="270" name="Oval 269">
              <a:extLst>
                <a:ext uri="{FF2B5EF4-FFF2-40B4-BE49-F238E27FC236}">
                  <a16:creationId xmlns:a16="http://schemas.microsoft.com/office/drawing/2014/main" id="{2BD3C721-A4A5-4D57-8907-0AEB2EEAF696}"/>
                </a:ext>
              </a:extLst>
            </p:cNvPr>
            <p:cNvSpPr/>
            <p:nvPr/>
          </p:nvSpPr>
          <p:spPr>
            <a:xfrm>
              <a:off x="4450969" y="417343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J</a:t>
              </a:r>
            </a:p>
          </p:txBody>
        </p:sp>
        <p:sp>
          <p:nvSpPr>
            <p:cNvPr id="271" name="Speech Bubble: Rectangle 270">
              <a:extLst>
                <a:ext uri="{FF2B5EF4-FFF2-40B4-BE49-F238E27FC236}">
                  <a16:creationId xmlns:a16="http://schemas.microsoft.com/office/drawing/2014/main" id="{ED5801E4-4B56-474C-9ED2-0ACEBAC3C683}"/>
                </a:ext>
              </a:extLst>
            </p:cNvPr>
            <p:cNvSpPr/>
            <p:nvPr/>
          </p:nvSpPr>
          <p:spPr>
            <a:xfrm>
              <a:off x="3467435" y="5664649"/>
              <a:ext cx="2487048" cy="279400"/>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Top-Bottom Back Section</a:t>
              </a:r>
              <a:endParaRPr lang="en-US" sz="1600" dirty="0"/>
            </a:p>
          </p:txBody>
        </p:sp>
        <p:sp>
          <p:nvSpPr>
            <p:cNvPr id="275" name="Callout: Line 274">
              <a:extLst>
                <a:ext uri="{FF2B5EF4-FFF2-40B4-BE49-F238E27FC236}">
                  <a16:creationId xmlns:a16="http://schemas.microsoft.com/office/drawing/2014/main" id="{D475A514-BA94-418A-853D-54B3C636C1DC}"/>
                </a:ext>
              </a:extLst>
            </p:cNvPr>
            <p:cNvSpPr/>
            <p:nvPr/>
          </p:nvSpPr>
          <p:spPr>
            <a:xfrm>
              <a:off x="3799266" y="4325848"/>
              <a:ext cx="681325" cy="573030"/>
            </a:xfrm>
            <a:prstGeom prst="borderCallout1">
              <a:avLst>
                <a:gd name="adj1" fmla="val -2454"/>
                <a:gd name="adj2" fmla="val -465"/>
                <a:gd name="adj3" fmla="val -44097"/>
                <a:gd name="adj4" fmla="val 3232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Top or Bottom Panel</a:t>
              </a:r>
            </a:p>
          </p:txBody>
        </p:sp>
        <p:sp>
          <p:nvSpPr>
            <p:cNvPr id="287" name="Callout: Line 286">
              <a:extLst>
                <a:ext uri="{FF2B5EF4-FFF2-40B4-BE49-F238E27FC236}">
                  <a16:creationId xmlns:a16="http://schemas.microsoft.com/office/drawing/2014/main" id="{2D882D43-B8F5-40E6-B860-051C82B9C6C0}"/>
                </a:ext>
              </a:extLst>
            </p:cNvPr>
            <p:cNvSpPr/>
            <p:nvPr/>
          </p:nvSpPr>
          <p:spPr>
            <a:xfrm>
              <a:off x="3881819" y="5057964"/>
              <a:ext cx="874795" cy="240239"/>
            </a:xfrm>
            <a:prstGeom prst="borderCallout1">
              <a:avLst>
                <a:gd name="adj1" fmla="val 3889"/>
                <a:gd name="adj2" fmla="val 98255"/>
                <a:gd name="adj3" fmla="val -49554"/>
                <a:gd name="adj4" fmla="val 14958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grpSp>
      <p:grpSp>
        <p:nvGrpSpPr>
          <p:cNvPr id="291" name="Group 290">
            <a:extLst>
              <a:ext uri="{FF2B5EF4-FFF2-40B4-BE49-F238E27FC236}">
                <a16:creationId xmlns:a16="http://schemas.microsoft.com/office/drawing/2014/main" id="{7F297FEC-99DA-4CBA-87A0-5F6A24D12374}"/>
              </a:ext>
            </a:extLst>
          </p:cNvPr>
          <p:cNvGrpSpPr/>
          <p:nvPr/>
        </p:nvGrpSpPr>
        <p:grpSpPr>
          <a:xfrm>
            <a:off x="6363492" y="718684"/>
            <a:ext cx="2240088" cy="2679765"/>
            <a:chOff x="6172391" y="793332"/>
            <a:chExt cx="2240088" cy="2679765"/>
          </a:xfrm>
        </p:grpSpPr>
        <p:pic>
          <p:nvPicPr>
            <p:cNvPr id="292" name="Picture 291">
              <a:extLst>
                <a:ext uri="{FF2B5EF4-FFF2-40B4-BE49-F238E27FC236}">
                  <a16:creationId xmlns:a16="http://schemas.microsoft.com/office/drawing/2014/main" id="{A10DB50C-3FB8-45C9-9A2B-3B87257457C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Lst>
            </a:blip>
            <a:stretch>
              <a:fillRect/>
            </a:stretch>
          </p:blipFill>
          <p:spPr>
            <a:xfrm>
              <a:off x="6172392" y="793332"/>
              <a:ext cx="2205478" cy="2323997"/>
            </a:xfrm>
            <a:prstGeom prst="rect">
              <a:avLst/>
            </a:prstGeom>
            <a:ln>
              <a:noFill/>
            </a:ln>
            <a:effectLst>
              <a:outerShdw blurRad="292100" dist="139700" dir="2700000" algn="tl" rotWithShape="0">
                <a:srgbClr val="333333">
                  <a:alpha val="65000"/>
                </a:srgbClr>
              </a:outerShdw>
            </a:effectLst>
          </p:spPr>
        </p:pic>
        <p:sp>
          <p:nvSpPr>
            <p:cNvPr id="293" name="Speech Bubble: Rectangle 292">
              <a:extLst>
                <a:ext uri="{FF2B5EF4-FFF2-40B4-BE49-F238E27FC236}">
                  <a16:creationId xmlns:a16="http://schemas.microsoft.com/office/drawing/2014/main" id="{3BF7F3BF-2F51-42C3-A766-17BE9DE632EC}"/>
                </a:ext>
              </a:extLst>
            </p:cNvPr>
            <p:cNvSpPr/>
            <p:nvPr/>
          </p:nvSpPr>
          <p:spPr>
            <a:xfrm>
              <a:off x="6172391" y="3189374"/>
              <a:ext cx="2240088" cy="283723"/>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Center to Back Section</a:t>
              </a:r>
              <a:endParaRPr lang="en-US" sz="1600" dirty="0"/>
            </a:p>
          </p:txBody>
        </p:sp>
        <p:sp>
          <p:nvSpPr>
            <p:cNvPr id="294" name="Callout: Line 293">
              <a:extLst>
                <a:ext uri="{FF2B5EF4-FFF2-40B4-BE49-F238E27FC236}">
                  <a16:creationId xmlns:a16="http://schemas.microsoft.com/office/drawing/2014/main" id="{6009C8CC-DF7C-4D28-8EEA-7595AEEF9CE7}"/>
                </a:ext>
              </a:extLst>
            </p:cNvPr>
            <p:cNvSpPr/>
            <p:nvPr/>
          </p:nvSpPr>
          <p:spPr>
            <a:xfrm>
              <a:off x="6229176" y="891168"/>
              <a:ext cx="778439" cy="438195"/>
            </a:xfrm>
            <a:prstGeom prst="borderCallout1">
              <a:avLst>
                <a:gd name="adj1" fmla="val 103274"/>
                <a:gd name="adj2" fmla="val 100827"/>
                <a:gd name="adj3" fmla="val 197851"/>
                <a:gd name="adj4" fmla="val 106820"/>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Center Panel</a:t>
              </a:r>
            </a:p>
          </p:txBody>
        </p:sp>
        <p:cxnSp>
          <p:nvCxnSpPr>
            <p:cNvPr id="295" name="Straight Arrow Connector 294">
              <a:extLst>
                <a:ext uri="{FF2B5EF4-FFF2-40B4-BE49-F238E27FC236}">
                  <a16:creationId xmlns:a16="http://schemas.microsoft.com/office/drawing/2014/main" id="{7BC601CC-D3F7-44C8-B898-9BE6400BBA7B}"/>
                </a:ext>
              </a:extLst>
            </p:cNvPr>
            <p:cNvCxnSpPr>
              <a:cxnSpLocks/>
            </p:cNvCxnSpPr>
            <p:nvPr/>
          </p:nvCxnSpPr>
          <p:spPr>
            <a:xfrm>
              <a:off x="7610664" y="2543692"/>
              <a:ext cx="18688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296" name="Oval 295">
              <a:extLst>
                <a:ext uri="{FF2B5EF4-FFF2-40B4-BE49-F238E27FC236}">
                  <a16:creationId xmlns:a16="http://schemas.microsoft.com/office/drawing/2014/main" id="{18B845CF-8926-4287-AE69-6C8321EEEE06}"/>
                </a:ext>
              </a:extLst>
            </p:cNvPr>
            <p:cNvSpPr/>
            <p:nvPr/>
          </p:nvSpPr>
          <p:spPr>
            <a:xfrm>
              <a:off x="7072395" y="224891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J</a:t>
              </a:r>
            </a:p>
          </p:txBody>
        </p:sp>
        <p:cxnSp>
          <p:nvCxnSpPr>
            <p:cNvPr id="297" name="Straight Arrow Connector 296">
              <a:extLst>
                <a:ext uri="{FF2B5EF4-FFF2-40B4-BE49-F238E27FC236}">
                  <a16:creationId xmlns:a16="http://schemas.microsoft.com/office/drawing/2014/main" id="{8252EB23-06FB-4B7B-B007-70027890D0EB}"/>
                </a:ext>
              </a:extLst>
            </p:cNvPr>
            <p:cNvCxnSpPr>
              <a:cxnSpLocks/>
            </p:cNvCxnSpPr>
            <p:nvPr/>
          </p:nvCxnSpPr>
          <p:spPr>
            <a:xfrm flipV="1">
              <a:off x="6943267" y="1555002"/>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98" name="Straight Arrow Connector 297">
              <a:extLst>
                <a:ext uri="{FF2B5EF4-FFF2-40B4-BE49-F238E27FC236}">
                  <a16:creationId xmlns:a16="http://schemas.microsoft.com/office/drawing/2014/main" id="{346C64DE-B424-4C27-879A-6608974282E7}"/>
                </a:ext>
              </a:extLst>
            </p:cNvPr>
            <p:cNvCxnSpPr>
              <a:cxnSpLocks/>
            </p:cNvCxnSpPr>
            <p:nvPr/>
          </p:nvCxnSpPr>
          <p:spPr>
            <a:xfrm flipV="1">
              <a:off x="6943267" y="2152031"/>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9" name="Straight Connector 298">
              <a:extLst>
                <a:ext uri="{FF2B5EF4-FFF2-40B4-BE49-F238E27FC236}">
                  <a16:creationId xmlns:a16="http://schemas.microsoft.com/office/drawing/2014/main" id="{FC3A2DE2-51AA-4D57-940B-AE35C112A483}"/>
                </a:ext>
              </a:extLst>
            </p:cNvPr>
            <p:cNvCxnSpPr>
              <a:cxnSpLocks/>
            </p:cNvCxnSpPr>
            <p:nvPr/>
          </p:nvCxnSpPr>
          <p:spPr>
            <a:xfrm flipH="1" flipV="1">
              <a:off x="6943267" y="2328483"/>
              <a:ext cx="141192" cy="1"/>
            </a:xfrm>
            <a:prstGeom prst="line">
              <a:avLst/>
            </a:prstGeom>
          </p:spPr>
          <p:style>
            <a:lnRef idx="1">
              <a:schemeClr val="dk1"/>
            </a:lnRef>
            <a:fillRef idx="0">
              <a:schemeClr val="dk1"/>
            </a:fillRef>
            <a:effectRef idx="0">
              <a:schemeClr val="dk1"/>
            </a:effectRef>
            <a:fontRef idx="minor">
              <a:schemeClr val="tx1"/>
            </a:fontRef>
          </p:style>
        </p:cxnSp>
        <p:sp>
          <p:nvSpPr>
            <p:cNvPr id="300" name="Oval 299">
              <a:extLst>
                <a:ext uri="{FF2B5EF4-FFF2-40B4-BE49-F238E27FC236}">
                  <a16:creationId xmlns:a16="http://schemas.microsoft.com/office/drawing/2014/main" id="{A8B5C0EE-A69D-4E8D-A861-138025DFF70E}"/>
                </a:ext>
              </a:extLst>
            </p:cNvPr>
            <p:cNvSpPr/>
            <p:nvPr/>
          </p:nvSpPr>
          <p:spPr>
            <a:xfrm>
              <a:off x="7812022" y="2480623"/>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H</a:t>
              </a:r>
            </a:p>
          </p:txBody>
        </p:sp>
        <p:cxnSp>
          <p:nvCxnSpPr>
            <p:cNvPr id="301" name="Straight Arrow Connector 300">
              <a:extLst>
                <a:ext uri="{FF2B5EF4-FFF2-40B4-BE49-F238E27FC236}">
                  <a16:creationId xmlns:a16="http://schemas.microsoft.com/office/drawing/2014/main" id="{2EDE131C-E8FA-4C3B-ACEF-E6D3EDAA42CE}"/>
                </a:ext>
              </a:extLst>
            </p:cNvPr>
            <p:cNvCxnSpPr>
              <a:cxnSpLocks/>
            </p:cNvCxnSpPr>
            <p:nvPr/>
          </p:nvCxnSpPr>
          <p:spPr>
            <a:xfrm>
              <a:off x="7132386" y="2543692"/>
              <a:ext cx="23563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2" name="Callout: Line 301">
              <a:extLst>
                <a:ext uri="{FF2B5EF4-FFF2-40B4-BE49-F238E27FC236}">
                  <a16:creationId xmlns:a16="http://schemas.microsoft.com/office/drawing/2014/main" id="{AE3D4518-2FBF-46C8-B2D6-A8ED00305F32}"/>
                </a:ext>
              </a:extLst>
            </p:cNvPr>
            <p:cNvSpPr/>
            <p:nvPr/>
          </p:nvSpPr>
          <p:spPr>
            <a:xfrm>
              <a:off x="6211435" y="2835646"/>
              <a:ext cx="925165" cy="240239"/>
            </a:xfrm>
            <a:prstGeom prst="borderCallout1">
              <a:avLst>
                <a:gd name="adj1" fmla="val -339"/>
                <a:gd name="adj2" fmla="val 101666"/>
                <a:gd name="adj3" fmla="val -47438"/>
                <a:gd name="adj4" fmla="val 12543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Panel</a:t>
              </a:r>
            </a:p>
          </p:txBody>
        </p:sp>
        <p:cxnSp>
          <p:nvCxnSpPr>
            <p:cNvPr id="303" name="Straight Arrow Connector 302">
              <a:extLst>
                <a:ext uri="{FF2B5EF4-FFF2-40B4-BE49-F238E27FC236}">
                  <a16:creationId xmlns:a16="http://schemas.microsoft.com/office/drawing/2014/main" id="{A2717A8F-8930-48F7-B1AA-7116CB672CBB}"/>
                </a:ext>
              </a:extLst>
            </p:cNvPr>
            <p:cNvCxnSpPr>
              <a:cxnSpLocks/>
            </p:cNvCxnSpPr>
            <p:nvPr/>
          </p:nvCxnSpPr>
          <p:spPr>
            <a:xfrm>
              <a:off x="7622728" y="1543296"/>
              <a:ext cx="186884"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304" name="Oval 303">
              <a:extLst>
                <a:ext uri="{FF2B5EF4-FFF2-40B4-BE49-F238E27FC236}">
                  <a16:creationId xmlns:a16="http://schemas.microsoft.com/office/drawing/2014/main" id="{E7C28547-FAD6-48A1-A43A-7CD2D625B761}"/>
                </a:ext>
              </a:extLst>
            </p:cNvPr>
            <p:cNvSpPr/>
            <p:nvPr/>
          </p:nvSpPr>
          <p:spPr>
            <a:xfrm>
              <a:off x="7828319" y="148022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N</a:t>
              </a:r>
            </a:p>
          </p:txBody>
        </p:sp>
        <p:cxnSp>
          <p:nvCxnSpPr>
            <p:cNvPr id="305" name="Straight Arrow Connector 304">
              <a:extLst>
                <a:ext uri="{FF2B5EF4-FFF2-40B4-BE49-F238E27FC236}">
                  <a16:creationId xmlns:a16="http://schemas.microsoft.com/office/drawing/2014/main" id="{141274C9-8CEE-4838-988A-77FC4C59501B}"/>
                </a:ext>
              </a:extLst>
            </p:cNvPr>
            <p:cNvCxnSpPr>
              <a:cxnSpLocks/>
            </p:cNvCxnSpPr>
            <p:nvPr/>
          </p:nvCxnSpPr>
          <p:spPr>
            <a:xfrm>
              <a:off x="7248210" y="1544691"/>
              <a:ext cx="235639"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06" name="Straight Connector 305">
              <a:extLst>
                <a:ext uri="{FF2B5EF4-FFF2-40B4-BE49-F238E27FC236}">
                  <a16:creationId xmlns:a16="http://schemas.microsoft.com/office/drawing/2014/main" id="{B5A1CDD0-006A-4508-9BB9-7BCF3123F5FA}"/>
                </a:ext>
              </a:extLst>
            </p:cNvPr>
            <p:cNvCxnSpPr>
              <a:cxnSpLocks/>
            </p:cNvCxnSpPr>
            <p:nvPr/>
          </p:nvCxnSpPr>
          <p:spPr>
            <a:xfrm flipV="1">
              <a:off x="7489645" y="1494071"/>
              <a:ext cx="0" cy="255093"/>
            </a:xfrm>
            <a:prstGeom prst="line">
              <a:avLst/>
            </a:prstGeom>
          </p:spPr>
          <p:style>
            <a:lnRef idx="1">
              <a:schemeClr val="dk1"/>
            </a:lnRef>
            <a:fillRef idx="0">
              <a:schemeClr val="dk1"/>
            </a:fillRef>
            <a:effectRef idx="0">
              <a:schemeClr val="dk1"/>
            </a:effectRef>
            <a:fontRef idx="minor">
              <a:schemeClr val="tx1"/>
            </a:fontRef>
          </p:style>
        </p:cxnSp>
      </p:grpSp>
      <p:sp>
        <p:nvSpPr>
          <p:cNvPr id="126" name="Oval 125">
            <a:extLst>
              <a:ext uri="{FF2B5EF4-FFF2-40B4-BE49-F238E27FC236}">
                <a16:creationId xmlns:a16="http://schemas.microsoft.com/office/drawing/2014/main" id="{9BAA6935-8766-4ABF-AAE1-7AF86FEAC0E2}"/>
              </a:ext>
            </a:extLst>
          </p:cNvPr>
          <p:cNvSpPr/>
          <p:nvPr/>
        </p:nvSpPr>
        <p:spPr>
          <a:xfrm>
            <a:off x="668265" y="2665144"/>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127" name="Oval 126">
            <a:extLst>
              <a:ext uri="{FF2B5EF4-FFF2-40B4-BE49-F238E27FC236}">
                <a16:creationId xmlns:a16="http://schemas.microsoft.com/office/drawing/2014/main" id="{52ABE185-A05F-4D90-874E-991424732EEB}"/>
              </a:ext>
            </a:extLst>
          </p:cNvPr>
          <p:cNvSpPr/>
          <p:nvPr/>
        </p:nvSpPr>
        <p:spPr>
          <a:xfrm>
            <a:off x="3414656" y="2755214"/>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128" name="Oval 127">
            <a:extLst>
              <a:ext uri="{FF2B5EF4-FFF2-40B4-BE49-F238E27FC236}">
                <a16:creationId xmlns:a16="http://schemas.microsoft.com/office/drawing/2014/main" id="{6F301EB9-457A-4306-A435-40B0B2FAAFAC}"/>
              </a:ext>
            </a:extLst>
          </p:cNvPr>
          <p:cNvSpPr/>
          <p:nvPr/>
        </p:nvSpPr>
        <p:spPr>
          <a:xfrm>
            <a:off x="6160058" y="3103161"/>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29" name="Oval 128">
            <a:extLst>
              <a:ext uri="{FF2B5EF4-FFF2-40B4-BE49-F238E27FC236}">
                <a16:creationId xmlns:a16="http://schemas.microsoft.com/office/drawing/2014/main" id="{406F4543-3572-4194-B92C-C69DAF15D7FB}"/>
              </a:ext>
            </a:extLst>
          </p:cNvPr>
          <p:cNvSpPr/>
          <p:nvPr/>
        </p:nvSpPr>
        <p:spPr>
          <a:xfrm>
            <a:off x="637014" y="5662015"/>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sp>
        <p:nvSpPr>
          <p:cNvPr id="130" name="Oval 129">
            <a:extLst>
              <a:ext uri="{FF2B5EF4-FFF2-40B4-BE49-F238E27FC236}">
                <a16:creationId xmlns:a16="http://schemas.microsoft.com/office/drawing/2014/main" id="{74768128-744E-4F2B-B0EE-DEE602DEFC83}"/>
              </a:ext>
            </a:extLst>
          </p:cNvPr>
          <p:cNvSpPr/>
          <p:nvPr/>
        </p:nvSpPr>
        <p:spPr>
          <a:xfrm>
            <a:off x="3331227" y="5654092"/>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sp>
        <p:nvSpPr>
          <p:cNvPr id="131" name="Oval 130">
            <a:extLst>
              <a:ext uri="{FF2B5EF4-FFF2-40B4-BE49-F238E27FC236}">
                <a16:creationId xmlns:a16="http://schemas.microsoft.com/office/drawing/2014/main" id="{02673CBC-E964-42C7-A298-E8EC458FA1E6}"/>
              </a:ext>
            </a:extLst>
          </p:cNvPr>
          <p:cNvSpPr/>
          <p:nvPr/>
        </p:nvSpPr>
        <p:spPr>
          <a:xfrm>
            <a:off x="6121501" y="5662016"/>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F</a:t>
            </a:r>
          </a:p>
        </p:txBody>
      </p:sp>
      <p:sp>
        <p:nvSpPr>
          <p:cNvPr id="132" name="Oval 131">
            <a:extLst>
              <a:ext uri="{FF2B5EF4-FFF2-40B4-BE49-F238E27FC236}">
                <a16:creationId xmlns:a16="http://schemas.microsoft.com/office/drawing/2014/main" id="{F34976C8-9C1C-4495-A4EA-0C4A381CCC54}"/>
              </a:ext>
            </a:extLst>
          </p:cNvPr>
          <p:cNvSpPr/>
          <p:nvPr/>
        </p:nvSpPr>
        <p:spPr>
          <a:xfrm>
            <a:off x="8655234" y="5624373"/>
            <a:ext cx="318606" cy="298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G</a:t>
            </a:r>
          </a:p>
        </p:txBody>
      </p:sp>
    </p:spTree>
    <p:extLst>
      <p:ext uri="{BB962C8B-B14F-4D97-AF65-F5344CB8AC3E}">
        <p14:creationId xmlns:p14="http://schemas.microsoft.com/office/powerpoint/2010/main" val="277049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2059920" cy="511039"/>
          </a:xfrm>
        </p:spPr>
        <p:txBody>
          <a:bodyPr>
            <a:normAutofit fontScale="90000"/>
          </a:bodyPr>
          <a:lstStyle/>
          <a:p>
            <a:pPr algn="l"/>
            <a:r>
              <a:rPr lang="en-US" dirty="0"/>
              <a:t>Wall Cabinet Shelf Pin Details</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45</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15" name="Group 14">
            <a:extLst>
              <a:ext uri="{FF2B5EF4-FFF2-40B4-BE49-F238E27FC236}">
                <a16:creationId xmlns:a16="http://schemas.microsoft.com/office/drawing/2014/main" id="{A80DAEC2-DAE2-4C07-B592-7F675812846C}"/>
              </a:ext>
            </a:extLst>
          </p:cNvPr>
          <p:cNvGrpSpPr/>
          <p:nvPr/>
        </p:nvGrpSpPr>
        <p:grpSpPr>
          <a:xfrm>
            <a:off x="1667751" y="1705737"/>
            <a:ext cx="2914388" cy="3074655"/>
            <a:chOff x="5316885" y="1829808"/>
            <a:chExt cx="2914388" cy="3074655"/>
          </a:xfrm>
        </p:grpSpPr>
        <p:sp>
          <p:nvSpPr>
            <p:cNvPr id="68" name="Speech Bubble: Rectangle 67">
              <a:extLst>
                <a:ext uri="{FF2B5EF4-FFF2-40B4-BE49-F238E27FC236}">
                  <a16:creationId xmlns:a16="http://schemas.microsoft.com/office/drawing/2014/main" id="{BCAC55E7-00BE-4644-A957-EC357AA9174C}"/>
                </a:ext>
              </a:extLst>
            </p:cNvPr>
            <p:cNvSpPr/>
            <p:nvPr/>
          </p:nvSpPr>
          <p:spPr>
            <a:xfrm>
              <a:off x="5316885" y="4532987"/>
              <a:ext cx="2914388"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Side Panel Shelf Pin Section</a:t>
              </a:r>
              <a:endParaRPr lang="en-US" sz="1600" dirty="0"/>
            </a:p>
          </p:txBody>
        </p:sp>
        <p:grpSp>
          <p:nvGrpSpPr>
            <p:cNvPr id="12" name="Group 11">
              <a:extLst>
                <a:ext uri="{FF2B5EF4-FFF2-40B4-BE49-F238E27FC236}">
                  <a16:creationId xmlns:a16="http://schemas.microsoft.com/office/drawing/2014/main" id="{62E1F94E-5C79-4FC5-B405-4A0ECCA95DF4}"/>
                </a:ext>
              </a:extLst>
            </p:cNvPr>
            <p:cNvGrpSpPr/>
            <p:nvPr/>
          </p:nvGrpSpPr>
          <p:grpSpPr>
            <a:xfrm>
              <a:off x="5316885" y="1829808"/>
              <a:ext cx="2863819" cy="2534131"/>
              <a:chOff x="5348846" y="2121902"/>
              <a:chExt cx="2863819" cy="2534131"/>
            </a:xfrm>
          </p:grpSpPr>
          <p:pic>
            <p:nvPicPr>
              <p:cNvPr id="11" name="Picture 10" descr="Diagram, engineering drawing&#10;&#10;Description automatically generated">
                <a:extLst>
                  <a:ext uri="{FF2B5EF4-FFF2-40B4-BE49-F238E27FC236}">
                    <a16:creationId xmlns:a16="http://schemas.microsoft.com/office/drawing/2014/main" id="{B3EDE98F-A076-40D2-8481-A4D7C7AEF2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348846" y="2121902"/>
                <a:ext cx="2863819" cy="2534071"/>
              </a:xfrm>
              <a:prstGeom prst="rect">
                <a:avLst/>
              </a:prstGeom>
              <a:ln>
                <a:noFill/>
              </a:ln>
              <a:effectLst>
                <a:outerShdw blurRad="292100" dist="139700" dir="2700000" algn="tl" rotWithShape="0">
                  <a:srgbClr val="333333">
                    <a:alpha val="65000"/>
                  </a:srgbClr>
                </a:outerShdw>
              </a:effectLst>
            </p:spPr>
          </p:pic>
          <p:sp>
            <p:nvSpPr>
              <p:cNvPr id="49" name="Oval 48">
                <a:extLst>
                  <a:ext uri="{FF2B5EF4-FFF2-40B4-BE49-F238E27FC236}">
                    <a16:creationId xmlns:a16="http://schemas.microsoft.com/office/drawing/2014/main" id="{20E5837A-0C49-4C55-80C5-A86546A2D51F}"/>
                  </a:ext>
                </a:extLst>
              </p:cNvPr>
              <p:cNvSpPr/>
              <p:nvPr/>
            </p:nvSpPr>
            <p:spPr>
              <a:xfrm>
                <a:off x="5626773" y="313797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50" name="Straight Arrow Connector 49">
                <a:extLst>
                  <a:ext uri="{FF2B5EF4-FFF2-40B4-BE49-F238E27FC236}">
                    <a16:creationId xmlns:a16="http://schemas.microsoft.com/office/drawing/2014/main" id="{8B51E890-4714-419A-8720-675C97DE747C}"/>
                  </a:ext>
                </a:extLst>
              </p:cNvPr>
              <p:cNvCxnSpPr>
                <a:cxnSpLocks/>
              </p:cNvCxnSpPr>
              <p:nvPr/>
            </p:nvCxnSpPr>
            <p:spPr>
              <a:xfrm>
                <a:off x="6563280" y="4544547"/>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51" name="Callout: Line 50">
                <a:extLst>
                  <a:ext uri="{FF2B5EF4-FFF2-40B4-BE49-F238E27FC236}">
                    <a16:creationId xmlns:a16="http://schemas.microsoft.com/office/drawing/2014/main" id="{2B0D06F4-BA80-4ADB-BF1F-34F39356D332}"/>
                  </a:ext>
                </a:extLst>
              </p:cNvPr>
              <p:cNvSpPr/>
              <p:nvPr/>
            </p:nvSpPr>
            <p:spPr>
              <a:xfrm>
                <a:off x="6908131" y="4286054"/>
                <a:ext cx="1227041" cy="290894"/>
              </a:xfrm>
              <a:prstGeom prst="borderCallout1">
                <a:avLst>
                  <a:gd name="adj1" fmla="val 3608"/>
                  <a:gd name="adj2" fmla="val -855"/>
                  <a:gd name="adj3" fmla="val -104421"/>
                  <a:gd name="adj4" fmla="val -3100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cxnSp>
            <p:nvCxnSpPr>
              <p:cNvPr id="52" name="Straight Connector 51">
                <a:extLst>
                  <a:ext uri="{FF2B5EF4-FFF2-40B4-BE49-F238E27FC236}">
                    <a16:creationId xmlns:a16="http://schemas.microsoft.com/office/drawing/2014/main" id="{F75F46BD-9AF8-4E7A-9DCA-904BA7157707}"/>
                  </a:ext>
                </a:extLst>
              </p:cNvPr>
              <p:cNvCxnSpPr>
                <a:cxnSpLocks/>
              </p:cNvCxnSpPr>
              <p:nvPr/>
            </p:nvCxnSpPr>
            <p:spPr>
              <a:xfrm flipH="1">
                <a:off x="5875839" y="3636667"/>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F406157-0E97-4F3A-8A22-84DAED1F13AB}"/>
                  </a:ext>
                </a:extLst>
              </p:cNvPr>
              <p:cNvCxnSpPr>
                <a:cxnSpLocks/>
              </p:cNvCxnSpPr>
              <p:nvPr/>
            </p:nvCxnSpPr>
            <p:spPr>
              <a:xfrm flipV="1">
                <a:off x="5997337" y="320516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054804A-FC7D-42C4-B063-9D56F7817ED1}"/>
                  </a:ext>
                </a:extLst>
              </p:cNvPr>
              <p:cNvCxnSpPr>
                <a:cxnSpLocks/>
              </p:cNvCxnSpPr>
              <p:nvPr/>
            </p:nvCxnSpPr>
            <p:spPr>
              <a:xfrm flipV="1">
                <a:off x="5997337" y="3647982"/>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2F39384-DDCB-445B-A1E5-6D4E1B399083}"/>
                  </a:ext>
                </a:extLst>
              </p:cNvPr>
              <p:cNvCxnSpPr>
                <a:cxnSpLocks/>
              </p:cNvCxnSpPr>
              <p:nvPr/>
            </p:nvCxnSpPr>
            <p:spPr>
              <a:xfrm flipH="1" flipV="1">
                <a:off x="5850963" y="3208673"/>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085446-E015-4D20-8749-DFDCD6DB7E46}"/>
                  </a:ext>
                </a:extLst>
              </p:cNvPr>
              <p:cNvCxnSpPr>
                <a:cxnSpLocks/>
              </p:cNvCxnSpPr>
              <p:nvPr/>
            </p:nvCxnSpPr>
            <p:spPr>
              <a:xfrm flipH="1">
                <a:off x="5875839" y="3414653"/>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76B0BDF-325F-4E94-9262-2FC08C9BDD03}"/>
                  </a:ext>
                </a:extLst>
              </p:cNvPr>
              <p:cNvCxnSpPr>
                <a:cxnSpLocks/>
              </p:cNvCxnSpPr>
              <p:nvPr/>
            </p:nvCxnSpPr>
            <p:spPr>
              <a:xfrm flipH="1">
                <a:off x="6244602" y="3632713"/>
                <a:ext cx="12567" cy="1023320"/>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007E80-EC19-443D-9D08-225D24437E99}"/>
                  </a:ext>
                </a:extLst>
              </p:cNvPr>
              <p:cNvCxnSpPr>
                <a:cxnSpLocks/>
              </p:cNvCxnSpPr>
              <p:nvPr/>
            </p:nvCxnSpPr>
            <p:spPr>
              <a:xfrm flipH="1">
                <a:off x="6563280" y="4329095"/>
                <a:ext cx="1" cy="326938"/>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DEBFC3F-5494-46D2-894A-5F4AB93E517A}"/>
                  </a:ext>
                </a:extLst>
              </p:cNvPr>
              <p:cNvCxnSpPr>
                <a:cxnSpLocks/>
              </p:cNvCxnSpPr>
              <p:nvPr/>
            </p:nvCxnSpPr>
            <p:spPr>
              <a:xfrm flipH="1">
                <a:off x="5833449" y="4544547"/>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0B5DA29-1BDD-4E5D-9170-4A00706A29D7}"/>
                  </a:ext>
                </a:extLst>
              </p:cNvPr>
              <p:cNvCxnSpPr>
                <a:cxnSpLocks/>
              </p:cNvCxnSpPr>
              <p:nvPr/>
            </p:nvCxnSpPr>
            <p:spPr>
              <a:xfrm flipV="1">
                <a:off x="5835450" y="4338567"/>
                <a:ext cx="0" cy="202208"/>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798D5E8E-92CA-47D6-8C94-D71BEFFFAE01}"/>
                  </a:ext>
                </a:extLst>
              </p:cNvPr>
              <p:cNvSpPr/>
              <p:nvPr/>
            </p:nvSpPr>
            <p:spPr>
              <a:xfrm>
                <a:off x="5729775" y="41960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cxnSp>
            <p:nvCxnSpPr>
              <p:cNvPr id="63" name="Straight Connector 62">
                <a:extLst>
                  <a:ext uri="{FF2B5EF4-FFF2-40B4-BE49-F238E27FC236}">
                    <a16:creationId xmlns:a16="http://schemas.microsoft.com/office/drawing/2014/main" id="{BB12D10E-FB32-4C69-A9BE-6B38FB291882}"/>
                  </a:ext>
                </a:extLst>
              </p:cNvPr>
              <p:cNvCxnSpPr>
                <a:cxnSpLocks/>
              </p:cNvCxnSpPr>
              <p:nvPr/>
            </p:nvCxnSpPr>
            <p:spPr>
              <a:xfrm>
                <a:off x="6696627" y="2587544"/>
                <a:ext cx="0" cy="545997"/>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E0337E22-29DA-405D-9BE4-64DAB7E1B2C4}"/>
                  </a:ext>
                </a:extLst>
              </p:cNvPr>
              <p:cNvCxnSpPr>
                <a:cxnSpLocks/>
              </p:cNvCxnSpPr>
              <p:nvPr/>
            </p:nvCxnSpPr>
            <p:spPr>
              <a:xfrm flipH="1">
                <a:off x="6113368" y="2711517"/>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B7E8D6C-E8DA-4DD4-8C9A-6FE8554EDC98}"/>
                  </a:ext>
                </a:extLst>
              </p:cNvPr>
              <p:cNvCxnSpPr>
                <a:cxnSpLocks/>
              </p:cNvCxnSpPr>
              <p:nvPr/>
            </p:nvCxnSpPr>
            <p:spPr>
              <a:xfrm>
                <a:off x="6696626" y="2711517"/>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CF3CBAB5-293C-496C-B58C-EDA97D889867}"/>
                  </a:ext>
                </a:extLst>
              </p:cNvPr>
              <p:cNvSpPr/>
              <p:nvPr/>
            </p:nvSpPr>
            <p:spPr>
              <a:xfrm>
                <a:off x="6908131" y="2640821"/>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67" name="Callout: Line 66">
                <a:extLst>
                  <a:ext uri="{FF2B5EF4-FFF2-40B4-BE49-F238E27FC236}">
                    <a16:creationId xmlns:a16="http://schemas.microsoft.com/office/drawing/2014/main" id="{56E05AD5-AFE2-42B3-8B1B-3EA79EA2B14E}"/>
                  </a:ext>
                </a:extLst>
              </p:cNvPr>
              <p:cNvSpPr/>
              <p:nvPr/>
            </p:nvSpPr>
            <p:spPr>
              <a:xfrm>
                <a:off x="7353291" y="3960697"/>
                <a:ext cx="725798" cy="248525"/>
              </a:xfrm>
              <a:prstGeom prst="borderCallout1">
                <a:avLst>
                  <a:gd name="adj1" fmla="val 3608"/>
                  <a:gd name="adj2" fmla="val -855"/>
                  <a:gd name="adj3" fmla="val -64407"/>
                  <a:gd name="adj4" fmla="val -3754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a:t>
                </a:r>
              </a:p>
            </p:txBody>
          </p:sp>
          <p:pic>
            <p:nvPicPr>
              <p:cNvPr id="9" name="Picture 8" descr="A picture containing linedrawing, kitchenware&#10;&#10;Description automatically generated">
                <a:extLst>
                  <a:ext uri="{FF2B5EF4-FFF2-40B4-BE49-F238E27FC236}">
                    <a16:creationId xmlns:a16="http://schemas.microsoft.com/office/drawing/2014/main" id="{FFD86656-5FD7-4144-B80C-18E7748D9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028" y="2161234"/>
                <a:ext cx="984363" cy="726290"/>
              </a:xfrm>
              <a:prstGeom prst="rect">
                <a:avLst/>
              </a:prstGeom>
            </p:spPr>
          </p:pic>
        </p:grpSp>
      </p:grpSp>
      <p:grpSp>
        <p:nvGrpSpPr>
          <p:cNvPr id="14" name="Group 13">
            <a:extLst>
              <a:ext uri="{FF2B5EF4-FFF2-40B4-BE49-F238E27FC236}">
                <a16:creationId xmlns:a16="http://schemas.microsoft.com/office/drawing/2014/main" id="{6A4072C1-D9FE-4C0C-8312-8F7718B0A533}"/>
              </a:ext>
            </a:extLst>
          </p:cNvPr>
          <p:cNvGrpSpPr/>
          <p:nvPr/>
        </p:nvGrpSpPr>
        <p:grpSpPr>
          <a:xfrm>
            <a:off x="4835636" y="1439885"/>
            <a:ext cx="4274637" cy="3340507"/>
            <a:chOff x="899803" y="1563956"/>
            <a:chExt cx="4274637" cy="3340507"/>
          </a:xfrm>
        </p:grpSpPr>
        <p:pic>
          <p:nvPicPr>
            <p:cNvPr id="6" name="Picture 5" descr="Diagram, engineering drawing&#10;&#10;Description automatically generated">
              <a:extLst>
                <a:ext uri="{FF2B5EF4-FFF2-40B4-BE49-F238E27FC236}">
                  <a16:creationId xmlns:a16="http://schemas.microsoft.com/office/drawing/2014/main" id="{35E215B1-E4EB-4C7D-A6B1-3A46D59EC33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tretch>
              <a:fillRect/>
            </a:stretch>
          </p:blipFill>
          <p:spPr>
            <a:xfrm>
              <a:off x="899803" y="1563956"/>
              <a:ext cx="4274637" cy="2804848"/>
            </a:xfrm>
            <a:prstGeom prst="rect">
              <a:avLst/>
            </a:prstGeom>
            <a:ln>
              <a:noFill/>
            </a:ln>
            <a:effectLst>
              <a:outerShdw blurRad="292100" dist="139700" dir="2700000" algn="tl" rotWithShape="0">
                <a:srgbClr val="333333">
                  <a:alpha val="65000"/>
                </a:srgbClr>
              </a:outerShdw>
            </a:effectLst>
          </p:spPr>
        </p:pic>
        <p:sp>
          <p:nvSpPr>
            <p:cNvPr id="48" name="Callout: Line 47">
              <a:extLst>
                <a:ext uri="{FF2B5EF4-FFF2-40B4-BE49-F238E27FC236}">
                  <a16:creationId xmlns:a16="http://schemas.microsoft.com/office/drawing/2014/main" id="{25CEF670-1E52-4446-9BBB-D59AE4A7367A}"/>
                </a:ext>
              </a:extLst>
            </p:cNvPr>
            <p:cNvSpPr/>
            <p:nvPr/>
          </p:nvSpPr>
          <p:spPr>
            <a:xfrm>
              <a:off x="1052202" y="1676184"/>
              <a:ext cx="1051690" cy="290894"/>
            </a:xfrm>
            <a:prstGeom prst="borderCallout1">
              <a:avLst>
                <a:gd name="adj1" fmla="val 96339"/>
                <a:gd name="adj2" fmla="val 98896"/>
                <a:gd name="adj3" fmla="val 348202"/>
                <a:gd name="adj4" fmla="val 11625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Shelf Material</a:t>
              </a:r>
            </a:p>
          </p:txBody>
        </p:sp>
        <p:sp>
          <p:nvSpPr>
            <p:cNvPr id="57" name="Callout: Line 56">
              <a:extLst>
                <a:ext uri="{FF2B5EF4-FFF2-40B4-BE49-F238E27FC236}">
                  <a16:creationId xmlns:a16="http://schemas.microsoft.com/office/drawing/2014/main" id="{9ADCDC1A-52F7-4E6E-AED5-E1C714FD3B4F}"/>
                </a:ext>
              </a:extLst>
            </p:cNvPr>
            <p:cNvSpPr/>
            <p:nvPr/>
          </p:nvSpPr>
          <p:spPr>
            <a:xfrm>
              <a:off x="3825168" y="3575705"/>
              <a:ext cx="725798" cy="248525"/>
            </a:xfrm>
            <a:prstGeom prst="borderCallout1">
              <a:avLst>
                <a:gd name="adj1" fmla="val 3608"/>
                <a:gd name="adj2" fmla="val -855"/>
                <a:gd name="adj3" fmla="val -63556"/>
                <a:gd name="adj4" fmla="val -3025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Shelf Pin</a:t>
              </a:r>
            </a:p>
          </p:txBody>
        </p:sp>
        <p:sp>
          <p:nvSpPr>
            <p:cNvPr id="37" name="Speech Bubble: Rectangle 36">
              <a:extLst>
                <a:ext uri="{FF2B5EF4-FFF2-40B4-BE49-F238E27FC236}">
                  <a16:creationId xmlns:a16="http://schemas.microsoft.com/office/drawing/2014/main" id="{39889802-E4BE-4A64-A8D0-DBEA8E1DAC9E}"/>
                </a:ext>
              </a:extLst>
            </p:cNvPr>
            <p:cNvSpPr/>
            <p:nvPr/>
          </p:nvSpPr>
          <p:spPr>
            <a:xfrm>
              <a:off x="899803" y="4532987"/>
              <a:ext cx="4274636"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Center Panel Shelf Pin Section</a:t>
              </a:r>
              <a:endParaRPr lang="en-US" sz="1600" dirty="0"/>
            </a:p>
          </p:txBody>
        </p:sp>
        <p:cxnSp>
          <p:nvCxnSpPr>
            <p:cNvPr id="38" name="Straight Connector 37">
              <a:extLst>
                <a:ext uri="{FF2B5EF4-FFF2-40B4-BE49-F238E27FC236}">
                  <a16:creationId xmlns:a16="http://schemas.microsoft.com/office/drawing/2014/main" id="{7DDF29CE-9712-48D7-8A67-24A79ACF1B5B}"/>
                </a:ext>
              </a:extLst>
            </p:cNvPr>
            <p:cNvCxnSpPr>
              <a:cxnSpLocks/>
            </p:cNvCxnSpPr>
            <p:nvPr/>
          </p:nvCxnSpPr>
          <p:spPr>
            <a:xfrm>
              <a:off x="3473769" y="2314854"/>
              <a:ext cx="0" cy="382655"/>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2366207-A87B-460E-902B-71C97DFB49D2}"/>
                </a:ext>
              </a:extLst>
            </p:cNvPr>
            <p:cNvCxnSpPr>
              <a:cxnSpLocks/>
            </p:cNvCxnSpPr>
            <p:nvPr/>
          </p:nvCxnSpPr>
          <p:spPr>
            <a:xfrm flipH="1">
              <a:off x="2890510" y="2385550"/>
              <a:ext cx="423720"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05AB9D9-2108-45A3-8B4D-C37F50B4C65C}"/>
                </a:ext>
              </a:extLst>
            </p:cNvPr>
            <p:cNvCxnSpPr>
              <a:cxnSpLocks/>
            </p:cNvCxnSpPr>
            <p:nvPr/>
          </p:nvCxnSpPr>
          <p:spPr>
            <a:xfrm>
              <a:off x="3473768" y="2385550"/>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92D4BCD1-7BAF-4F59-9713-3C6E94F79EA0}"/>
                </a:ext>
              </a:extLst>
            </p:cNvPr>
            <p:cNvSpPr/>
            <p:nvPr/>
          </p:nvSpPr>
          <p:spPr>
            <a:xfrm>
              <a:off x="3685273" y="2314854"/>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sp>
          <p:nvSpPr>
            <p:cNvPr id="42" name="Callout: Line 41">
              <a:extLst>
                <a:ext uri="{FF2B5EF4-FFF2-40B4-BE49-F238E27FC236}">
                  <a16:creationId xmlns:a16="http://schemas.microsoft.com/office/drawing/2014/main" id="{4D5DAD76-E190-4F55-8C47-CE0BBD9C5C81}"/>
                </a:ext>
              </a:extLst>
            </p:cNvPr>
            <p:cNvSpPr/>
            <p:nvPr/>
          </p:nvSpPr>
          <p:spPr>
            <a:xfrm>
              <a:off x="4051785" y="1934410"/>
              <a:ext cx="1051690" cy="385068"/>
            </a:xfrm>
            <a:prstGeom prst="borderCallout1">
              <a:avLst>
                <a:gd name="adj1" fmla="val 307"/>
                <a:gd name="adj2" fmla="val 276"/>
                <a:gd name="adj3" fmla="val 40188"/>
                <a:gd name="adj4" fmla="val -68503"/>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Center Panel Material</a:t>
              </a:r>
            </a:p>
          </p:txBody>
        </p:sp>
        <p:sp>
          <p:nvSpPr>
            <p:cNvPr id="43" name="Callout: Line 42">
              <a:extLst>
                <a:ext uri="{FF2B5EF4-FFF2-40B4-BE49-F238E27FC236}">
                  <a16:creationId xmlns:a16="http://schemas.microsoft.com/office/drawing/2014/main" id="{0CCF0AC6-B983-4015-916B-7FF3D7AEE62C}"/>
                </a:ext>
              </a:extLst>
            </p:cNvPr>
            <p:cNvSpPr/>
            <p:nvPr/>
          </p:nvSpPr>
          <p:spPr>
            <a:xfrm>
              <a:off x="1100667" y="3739563"/>
              <a:ext cx="1376671" cy="561503"/>
            </a:xfrm>
            <a:prstGeom prst="borderCallout1">
              <a:avLst>
                <a:gd name="adj1" fmla="val 290"/>
                <a:gd name="adj2" fmla="val 99701"/>
                <a:gd name="adj3" fmla="val -94609"/>
                <a:gd name="adj4" fmla="val 13973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dirty="0">
                  <a:solidFill>
                    <a:schemeClr val="tx1"/>
                  </a:solidFill>
                  <a:latin typeface="Calibri" panose="020F0502020204030204" pitchFamily="34" charset="0"/>
                  <a:cs typeface="Calibri" panose="020F0502020204030204" pitchFamily="34" charset="0"/>
                </a:rPr>
                <a:t>Note: </a:t>
              </a:r>
              <a:r>
                <a:rPr lang="en-US" sz="1200" dirty="0">
                  <a:solidFill>
                    <a:schemeClr val="tx1"/>
                  </a:solidFill>
                  <a:latin typeface="Calibri" panose="020F0502020204030204" pitchFamily="34" charset="0"/>
                  <a:cs typeface="Calibri" panose="020F0502020204030204" pitchFamily="34" charset="0"/>
                </a:rPr>
                <a:t>Center Panel Shelf Pen Hole is a through hole</a:t>
              </a:r>
            </a:p>
          </p:txBody>
        </p:sp>
      </p:grpSp>
      <p:sp>
        <p:nvSpPr>
          <p:cNvPr id="69" name="Speech Bubble: Rectangle 68">
            <a:extLst>
              <a:ext uri="{FF2B5EF4-FFF2-40B4-BE49-F238E27FC236}">
                <a16:creationId xmlns:a16="http://schemas.microsoft.com/office/drawing/2014/main" id="{FCA494DC-32EF-478E-84EE-D32B3598F766}"/>
              </a:ext>
            </a:extLst>
          </p:cNvPr>
          <p:cNvSpPr/>
          <p:nvPr/>
        </p:nvSpPr>
        <p:spPr>
          <a:xfrm>
            <a:off x="9381067" y="721362"/>
            <a:ext cx="2131654" cy="889161"/>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Values</a:t>
            </a:r>
          </a:p>
          <a:p>
            <a:r>
              <a:rPr lang="en-US" sz="1200" b="1" dirty="0"/>
              <a:t>A – Shelf Pin Diameter</a:t>
            </a:r>
          </a:p>
          <a:p>
            <a:r>
              <a:rPr lang="en-US" sz="1200" b="1" dirty="0"/>
              <a:t>B – Shelf End Clarence</a:t>
            </a:r>
          </a:p>
          <a:p>
            <a:r>
              <a:rPr lang="en-US" sz="1200" b="1" dirty="0"/>
              <a:t>C – Shelf Pin Depth</a:t>
            </a:r>
          </a:p>
        </p:txBody>
      </p:sp>
    </p:spTree>
    <p:extLst>
      <p:ext uri="{BB962C8B-B14F-4D97-AF65-F5344CB8AC3E}">
        <p14:creationId xmlns:p14="http://schemas.microsoft.com/office/powerpoint/2010/main" val="1104553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Wall Dado Details </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46</a:t>
            </a:fld>
            <a:endParaRPr lang="en-US" dirty="0"/>
          </a:p>
        </p:txBody>
      </p:sp>
      <p:sp>
        <p:nvSpPr>
          <p:cNvPr id="7" name="Title 1">
            <a:extLst>
              <a:ext uri="{FF2B5EF4-FFF2-40B4-BE49-F238E27FC236}">
                <a16:creationId xmlns:a16="http://schemas.microsoft.com/office/drawing/2014/main" id="{B976ED1E-AD47-441D-AAA9-DE3FC4ABC165}"/>
              </a:ext>
            </a:extLst>
          </p:cNvPr>
          <p:cNvSpPr txBox="1">
            <a:spLocks/>
          </p:cNvSpPr>
          <p:nvPr/>
        </p:nvSpPr>
        <p:spPr>
          <a:xfrm>
            <a:off x="0" y="1"/>
            <a:ext cx="10515600" cy="511039"/>
          </a:xfrm>
          <a:prstGeom prst="rect">
            <a:avLst/>
          </a:prstGeom>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 </a:t>
            </a:r>
          </a:p>
        </p:txBody>
      </p:sp>
      <p:grpSp>
        <p:nvGrpSpPr>
          <p:cNvPr id="84" name="Group 83">
            <a:extLst>
              <a:ext uri="{FF2B5EF4-FFF2-40B4-BE49-F238E27FC236}">
                <a16:creationId xmlns:a16="http://schemas.microsoft.com/office/drawing/2014/main" id="{D439130B-18FF-4379-8086-8B07EFD8CE56}"/>
              </a:ext>
            </a:extLst>
          </p:cNvPr>
          <p:cNvGrpSpPr/>
          <p:nvPr/>
        </p:nvGrpSpPr>
        <p:grpSpPr>
          <a:xfrm>
            <a:off x="885028" y="769127"/>
            <a:ext cx="3170450" cy="2500059"/>
            <a:chOff x="806662" y="1085044"/>
            <a:chExt cx="3170450" cy="2542635"/>
          </a:xfrm>
        </p:grpSpPr>
        <p:pic>
          <p:nvPicPr>
            <p:cNvPr id="23" name="Picture Placeholder 5" descr="VCarve Pro 11.010 - {James L Anderson} - [Wall-06]">
              <a:extLst>
                <a:ext uri="{FF2B5EF4-FFF2-40B4-BE49-F238E27FC236}">
                  <a16:creationId xmlns:a16="http://schemas.microsoft.com/office/drawing/2014/main" id="{B4C0C819-0383-41D5-8E5A-F46570CE989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9200" t="28053" r="12358" b="4468"/>
            <a:stretch/>
          </p:blipFill>
          <p:spPr>
            <a:xfrm>
              <a:off x="806663" y="1085044"/>
              <a:ext cx="3170449" cy="2072680"/>
            </a:xfrm>
            <a:prstGeom prst="rect">
              <a:avLst/>
            </a:prstGeom>
            <a:ln>
              <a:noFill/>
            </a:ln>
            <a:effectLst>
              <a:outerShdw blurRad="292100" dist="139700" dir="2700000" algn="tl" rotWithShape="0">
                <a:srgbClr val="333333">
                  <a:alpha val="65000"/>
                </a:srgbClr>
              </a:outerShdw>
            </a:effectLst>
          </p:spPr>
        </p:pic>
        <p:cxnSp>
          <p:nvCxnSpPr>
            <p:cNvPr id="29" name="Straight Arrow Connector 28">
              <a:extLst>
                <a:ext uri="{FF2B5EF4-FFF2-40B4-BE49-F238E27FC236}">
                  <a16:creationId xmlns:a16="http://schemas.microsoft.com/office/drawing/2014/main" id="{01AA9A81-B8CB-4697-B095-363C06BF0B59}"/>
                </a:ext>
              </a:extLst>
            </p:cNvPr>
            <p:cNvCxnSpPr>
              <a:cxnSpLocks/>
            </p:cNvCxnSpPr>
            <p:nvPr/>
          </p:nvCxnSpPr>
          <p:spPr>
            <a:xfrm flipV="1">
              <a:off x="2564892" y="1527517"/>
              <a:ext cx="565837" cy="325769"/>
            </a:xfrm>
            <a:prstGeom prst="straightConnector1">
              <a:avLst/>
            </a:prstGeom>
            <a:ln>
              <a:headEnd type="triangle" w="med" len="med"/>
              <a:tailEnd type="triangle"/>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7709225F-C0E3-4577-B49D-E1947F57AF77}"/>
                </a:ext>
              </a:extLst>
            </p:cNvPr>
            <p:cNvSpPr/>
            <p:nvPr/>
          </p:nvSpPr>
          <p:spPr>
            <a:xfrm>
              <a:off x="2757204" y="1614130"/>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E</a:t>
              </a:r>
            </a:p>
          </p:txBody>
        </p:sp>
        <p:cxnSp>
          <p:nvCxnSpPr>
            <p:cNvPr id="37" name="Straight Connector 36">
              <a:extLst>
                <a:ext uri="{FF2B5EF4-FFF2-40B4-BE49-F238E27FC236}">
                  <a16:creationId xmlns:a16="http://schemas.microsoft.com/office/drawing/2014/main" id="{5BEB54C9-A53A-40FF-B7D7-47109C9DD1D3}"/>
                </a:ext>
              </a:extLst>
            </p:cNvPr>
            <p:cNvCxnSpPr>
              <a:cxnSpLocks/>
            </p:cNvCxnSpPr>
            <p:nvPr/>
          </p:nvCxnSpPr>
          <p:spPr>
            <a:xfrm flipV="1">
              <a:off x="3129083" y="1415340"/>
              <a:ext cx="1" cy="32562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F4BBB08-F420-4247-84D1-C0FA02C89A2C}"/>
                </a:ext>
              </a:extLst>
            </p:cNvPr>
            <p:cNvCxnSpPr>
              <a:cxnSpLocks/>
            </p:cNvCxnSpPr>
            <p:nvPr/>
          </p:nvCxnSpPr>
          <p:spPr>
            <a:xfrm flipV="1">
              <a:off x="1126438" y="1866906"/>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8C305E6A-1C08-4CF6-BAFA-C02AAA9C7B64}"/>
                </a:ext>
              </a:extLst>
            </p:cNvPr>
            <p:cNvCxnSpPr>
              <a:cxnSpLocks/>
            </p:cNvCxnSpPr>
            <p:nvPr/>
          </p:nvCxnSpPr>
          <p:spPr>
            <a:xfrm flipV="1">
              <a:off x="1119824" y="2553123"/>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1B45E19-4BE0-4D1F-86EC-F35F12E182F1}"/>
                </a:ext>
              </a:extLst>
            </p:cNvPr>
            <p:cNvCxnSpPr>
              <a:cxnSpLocks/>
            </p:cNvCxnSpPr>
            <p:nvPr/>
          </p:nvCxnSpPr>
          <p:spPr>
            <a:xfrm flipH="1" flipV="1">
              <a:off x="1128740" y="1860706"/>
              <a:ext cx="141192" cy="1"/>
            </a:xfrm>
            <a:prstGeom prst="line">
              <a:avLst/>
            </a:prstGeom>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51A5A576-25FB-42E9-B27D-389451EE1646}"/>
                </a:ext>
              </a:extLst>
            </p:cNvPr>
            <p:cNvSpPr/>
            <p:nvPr/>
          </p:nvSpPr>
          <p:spPr>
            <a:xfrm>
              <a:off x="1269932" y="1790010"/>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27" name="Rectangle 26">
              <a:extLst>
                <a:ext uri="{FF2B5EF4-FFF2-40B4-BE49-F238E27FC236}">
                  <a16:creationId xmlns:a16="http://schemas.microsoft.com/office/drawing/2014/main" id="{CA8A7A39-822E-4818-97F9-093CCAE0DFC2}"/>
                </a:ext>
              </a:extLst>
            </p:cNvPr>
            <p:cNvSpPr/>
            <p:nvPr/>
          </p:nvSpPr>
          <p:spPr>
            <a:xfrm>
              <a:off x="806662" y="3283347"/>
              <a:ext cx="3170321" cy="344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Half-Blind Dado</a:t>
              </a:r>
            </a:p>
          </p:txBody>
        </p:sp>
      </p:grpSp>
      <p:sp>
        <p:nvSpPr>
          <p:cNvPr id="47" name="Speech Bubble: Rectangle 46">
            <a:extLst>
              <a:ext uri="{FF2B5EF4-FFF2-40B4-BE49-F238E27FC236}">
                <a16:creationId xmlns:a16="http://schemas.microsoft.com/office/drawing/2014/main" id="{7C52DA9E-2D72-4974-8838-A99709BF3193}"/>
              </a:ext>
            </a:extLst>
          </p:cNvPr>
          <p:cNvSpPr/>
          <p:nvPr/>
        </p:nvSpPr>
        <p:spPr>
          <a:xfrm>
            <a:off x="8778937" y="704444"/>
            <a:ext cx="2676663" cy="1410399"/>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Values</a:t>
            </a:r>
          </a:p>
          <a:p>
            <a:r>
              <a:rPr lang="en-US" sz="1200" b="1" dirty="0"/>
              <a:t>A – Carcass Thickness</a:t>
            </a:r>
          </a:p>
          <a:p>
            <a:r>
              <a:rPr lang="en-US" sz="1200" b="1" dirty="0"/>
              <a:t>B – Back Material Thickness</a:t>
            </a:r>
            <a:endParaRPr lang="en-US" sz="1200" dirty="0"/>
          </a:p>
          <a:p>
            <a:r>
              <a:rPr lang="en-US" sz="1200" b="1" dirty="0"/>
              <a:t>C – Carcass Dado Height</a:t>
            </a:r>
          </a:p>
          <a:p>
            <a:r>
              <a:rPr lang="en-US" sz="1200" b="1" dirty="0"/>
              <a:t>D – Back Dado Height</a:t>
            </a:r>
          </a:p>
          <a:p>
            <a:r>
              <a:rPr lang="en-US" sz="1200" b="1" dirty="0"/>
              <a:t>E – Dado Blind Amount</a:t>
            </a:r>
          </a:p>
          <a:p>
            <a:endParaRPr lang="en-US" sz="1200" dirty="0"/>
          </a:p>
        </p:txBody>
      </p:sp>
      <p:grpSp>
        <p:nvGrpSpPr>
          <p:cNvPr id="85" name="Group 84">
            <a:extLst>
              <a:ext uri="{FF2B5EF4-FFF2-40B4-BE49-F238E27FC236}">
                <a16:creationId xmlns:a16="http://schemas.microsoft.com/office/drawing/2014/main" id="{852677DB-1F34-4ED4-8E8C-51C233793862}"/>
              </a:ext>
            </a:extLst>
          </p:cNvPr>
          <p:cNvGrpSpPr/>
          <p:nvPr/>
        </p:nvGrpSpPr>
        <p:grpSpPr>
          <a:xfrm>
            <a:off x="876876" y="3470009"/>
            <a:ext cx="3170449" cy="2329070"/>
            <a:chOff x="4163039" y="1298606"/>
            <a:chExt cx="3170449" cy="2329070"/>
          </a:xfrm>
        </p:grpSpPr>
        <p:pic>
          <p:nvPicPr>
            <p:cNvPr id="24" name="Picture Placeholder 5" descr="VCarve Pro 11.010 - {James L Anderson} - [Wall-06]">
              <a:extLst>
                <a:ext uri="{FF2B5EF4-FFF2-40B4-BE49-F238E27FC236}">
                  <a16:creationId xmlns:a16="http://schemas.microsoft.com/office/drawing/2014/main" id="{D296974C-0953-44B0-8C05-C805769A47C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1000"/>
                      </a14:imgEffect>
                    </a14:imgLayer>
                  </a14:imgProps>
                </a:ext>
                <a:ext uri="{28A0092B-C50C-407E-A947-70E740481C1C}">
                  <a14:useLocalDpi xmlns:a14="http://schemas.microsoft.com/office/drawing/2010/main" val="0"/>
                </a:ext>
              </a:extLst>
            </a:blip>
            <a:srcRect t="22497" b="5328"/>
            <a:stretch/>
          </p:blipFill>
          <p:spPr>
            <a:xfrm>
              <a:off x="4163039" y="1298606"/>
              <a:ext cx="3170449" cy="1859117"/>
            </a:xfrm>
            <a:prstGeom prst="rect">
              <a:avLst/>
            </a:prstGeom>
            <a:ln>
              <a:noFill/>
            </a:ln>
            <a:effectLst>
              <a:outerShdw blurRad="292100" dist="139700" dir="2700000" algn="tl" rotWithShape="0">
                <a:srgbClr val="333333">
                  <a:alpha val="65000"/>
                </a:srgbClr>
              </a:outerShdw>
            </a:effectLst>
          </p:spPr>
        </p:pic>
        <p:cxnSp>
          <p:nvCxnSpPr>
            <p:cNvPr id="34" name="Straight Arrow Connector 33">
              <a:extLst>
                <a:ext uri="{FF2B5EF4-FFF2-40B4-BE49-F238E27FC236}">
                  <a16:creationId xmlns:a16="http://schemas.microsoft.com/office/drawing/2014/main" id="{6ADA81BB-BCED-41B7-BD7E-2862AF4CED53}"/>
                </a:ext>
              </a:extLst>
            </p:cNvPr>
            <p:cNvCxnSpPr>
              <a:cxnSpLocks/>
            </p:cNvCxnSpPr>
            <p:nvPr/>
          </p:nvCxnSpPr>
          <p:spPr>
            <a:xfrm flipV="1">
              <a:off x="4430470" y="1993398"/>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6D3BC84-8CF1-4D5F-B69D-1D5CDF025C36}"/>
                </a:ext>
              </a:extLst>
            </p:cNvPr>
            <p:cNvCxnSpPr>
              <a:cxnSpLocks/>
            </p:cNvCxnSpPr>
            <p:nvPr/>
          </p:nvCxnSpPr>
          <p:spPr>
            <a:xfrm flipV="1">
              <a:off x="4423856" y="2679615"/>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A6FD9E-9294-4BCA-ACF3-DD8B341D5404}"/>
                </a:ext>
              </a:extLst>
            </p:cNvPr>
            <p:cNvCxnSpPr>
              <a:cxnSpLocks/>
            </p:cNvCxnSpPr>
            <p:nvPr/>
          </p:nvCxnSpPr>
          <p:spPr>
            <a:xfrm flipH="1" flipV="1">
              <a:off x="4432772" y="1987198"/>
              <a:ext cx="141192" cy="1"/>
            </a:xfrm>
            <a:prstGeom prst="line">
              <a:avLst/>
            </a:prstGeom>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13883A13-A1EB-4B80-B6F5-11B04BEF890A}"/>
                </a:ext>
              </a:extLst>
            </p:cNvPr>
            <p:cNvSpPr/>
            <p:nvPr/>
          </p:nvSpPr>
          <p:spPr>
            <a:xfrm>
              <a:off x="4573964" y="191650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48" name="Straight Arrow Connector 47">
              <a:extLst>
                <a:ext uri="{FF2B5EF4-FFF2-40B4-BE49-F238E27FC236}">
                  <a16:creationId xmlns:a16="http://schemas.microsoft.com/office/drawing/2014/main" id="{8BBDC555-FF30-4C9A-93E4-432491F0497D}"/>
                </a:ext>
              </a:extLst>
            </p:cNvPr>
            <p:cNvCxnSpPr>
              <a:cxnSpLocks/>
            </p:cNvCxnSpPr>
            <p:nvPr/>
          </p:nvCxnSpPr>
          <p:spPr>
            <a:xfrm flipV="1">
              <a:off x="5602426" y="2383542"/>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7497275-8193-4C99-8BDA-46E59BCCBD4B}"/>
                </a:ext>
              </a:extLst>
            </p:cNvPr>
            <p:cNvCxnSpPr>
              <a:cxnSpLocks/>
            </p:cNvCxnSpPr>
            <p:nvPr/>
          </p:nvCxnSpPr>
          <p:spPr>
            <a:xfrm flipV="1">
              <a:off x="5595812" y="2822871"/>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EEBBE82-6214-4ECF-B924-E68EB5A853E6}"/>
                </a:ext>
              </a:extLst>
            </p:cNvPr>
            <p:cNvCxnSpPr>
              <a:cxnSpLocks/>
            </p:cNvCxnSpPr>
            <p:nvPr/>
          </p:nvCxnSpPr>
          <p:spPr>
            <a:xfrm flipH="1" flipV="1">
              <a:off x="5458424" y="2999134"/>
              <a:ext cx="141192" cy="1"/>
            </a:xfrm>
            <a:prstGeom prst="line">
              <a:avLst/>
            </a:prstGeom>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10AEE75C-6F23-46BD-A9EE-0D1C7A0CA99E}"/>
                </a:ext>
              </a:extLst>
            </p:cNvPr>
            <p:cNvSpPr/>
            <p:nvPr/>
          </p:nvSpPr>
          <p:spPr>
            <a:xfrm>
              <a:off x="5246444" y="291099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
          <p:nvSpPr>
            <p:cNvPr id="18" name="Rectangle 17">
              <a:extLst>
                <a:ext uri="{FF2B5EF4-FFF2-40B4-BE49-F238E27FC236}">
                  <a16:creationId xmlns:a16="http://schemas.microsoft.com/office/drawing/2014/main" id="{A19D378C-7007-4E85-AFE9-4B5EF7D62B00}"/>
                </a:ext>
              </a:extLst>
            </p:cNvPr>
            <p:cNvSpPr/>
            <p:nvPr/>
          </p:nvSpPr>
          <p:spPr>
            <a:xfrm>
              <a:off x="4163166" y="3283344"/>
              <a:ext cx="3170322" cy="344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Through Dado</a:t>
              </a:r>
            </a:p>
          </p:txBody>
        </p:sp>
      </p:grpSp>
      <p:sp>
        <p:nvSpPr>
          <p:cNvPr id="88" name="Callout: Line 87">
            <a:extLst>
              <a:ext uri="{FF2B5EF4-FFF2-40B4-BE49-F238E27FC236}">
                <a16:creationId xmlns:a16="http://schemas.microsoft.com/office/drawing/2014/main" id="{0EA49137-3B63-45BA-A003-0C45CF4F518F}"/>
              </a:ext>
            </a:extLst>
          </p:cNvPr>
          <p:cNvSpPr/>
          <p:nvPr/>
        </p:nvSpPr>
        <p:spPr>
          <a:xfrm>
            <a:off x="1067085" y="3525368"/>
            <a:ext cx="792759" cy="384455"/>
          </a:xfrm>
          <a:prstGeom prst="borderCallout1">
            <a:avLst>
              <a:gd name="adj1" fmla="val 99482"/>
              <a:gd name="adj2" fmla="val 99695"/>
              <a:gd name="adj3" fmla="val 236375"/>
              <a:gd name="adj4" fmla="val 60206"/>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89" name="Callout: Line 88">
            <a:extLst>
              <a:ext uri="{FF2B5EF4-FFF2-40B4-BE49-F238E27FC236}">
                <a16:creationId xmlns:a16="http://schemas.microsoft.com/office/drawing/2014/main" id="{F02B076E-8604-459A-9F2A-A2CF95E26C59}"/>
              </a:ext>
            </a:extLst>
          </p:cNvPr>
          <p:cNvSpPr/>
          <p:nvPr/>
        </p:nvSpPr>
        <p:spPr>
          <a:xfrm>
            <a:off x="1082608" y="2465234"/>
            <a:ext cx="1227041" cy="290894"/>
          </a:xfrm>
          <a:prstGeom prst="borderCallout1">
            <a:avLst>
              <a:gd name="adj1" fmla="val 98026"/>
              <a:gd name="adj2" fmla="val 99596"/>
              <a:gd name="adj3" fmla="val -4996"/>
              <a:gd name="adj4" fmla="val 174635"/>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90" name="Callout: Line 89">
            <a:extLst>
              <a:ext uri="{FF2B5EF4-FFF2-40B4-BE49-F238E27FC236}">
                <a16:creationId xmlns:a16="http://schemas.microsoft.com/office/drawing/2014/main" id="{E41A4BDE-F3FA-499F-8465-B4B3D22FC1AC}"/>
              </a:ext>
            </a:extLst>
          </p:cNvPr>
          <p:cNvSpPr/>
          <p:nvPr/>
        </p:nvSpPr>
        <p:spPr>
          <a:xfrm>
            <a:off x="2697284" y="817169"/>
            <a:ext cx="807913" cy="290894"/>
          </a:xfrm>
          <a:prstGeom prst="borderCallout1">
            <a:avLst>
              <a:gd name="adj1" fmla="val 100937"/>
              <a:gd name="adj2" fmla="val 100120"/>
              <a:gd name="adj3" fmla="val 213298"/>
              <a:gd name="adj4" fmla="val 134303"/>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Dado Cut</a:t>
            </a:r>
          </a:p>
        </p:txBody>
      </p:sp>
      <p:sp>
        <p:nvSpPr>
          <p:cNvPr id="91" name="Callout: Line 90">
            <a:extLst>
              <a:ext uri="{FF2B5EF4-FFF2-40B4-BE49-F238E27FC236}">
                <a16:creationId xmlns:a16="http://schemas.microsoft.com/office/drawing/2014/main" id="{B0254863-B57D-490B-9E53-40A51E95C44B}"/>
              </a:ext>
            </a:extLst>
          </p:cNvPr>
          <p:cNvSpPr/>
          <p:nvPr/>
        </p:nvSpPr>
        <p:spPr>
          <a:xfrm>
            <a:off x="2643258" y="3625276"/>
            <a:ext cx="807838" cy="290894"/>
          </a:xfrm>
          <a:prstGeom prst="borderCallout1">
            <a:avLst>
              <a:gd name="adj1" fmla="val 100937"/>
              <a:gd name="adj2" fmla="val 101824"/>
              <a:gd name="adj3" fmla="val 141989"/>
              <a:gd name="adj4" fmla="val 132921"/>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Dado Cut</a:t>
            </a:r>
          </a:p>
        </p:txBody>
      </p:sp>
      <p:sp>
        <p:nvSpPr>
          <p:cNvPr id="95" name="Rectangle 94">
            <a:extLst>
              <a:ext uri="{FF2B5EF4-FFF2-40B4-BE49-F238E27FC236}">
                <a16:creationId xmlns:a16="http://schemas.microsoft.com/office/drawing/2014/main" id="{7A6C9D9B-9E2F-4557-88D1-D373C7C6E636}"/>
              </a:ext>
            </a:extLst>
          </p:cNvPr>
          <p:cNvSpPr/>
          <p:nvPr/>
        </p:nvSpPr>
        <p:spPr>
          <a:xfrm>
            <a:off x="10451289" y="3305498"/>
            <a:ext cx="384352"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6F1FE22-E0A1-4940-9857-675437415765}"/>
              </a:ext>
            </a:extLst>
          </p:cNvPr>
          <p:cNvGrpSpPr/>
          <p:nvPr/>
        </p:nvGrpSpPr>
        <p:grpSpPr>
          <a:xfrm>
            <a:off x="4660954" y="2510804"/>
            <a:ext cx="5836920" cy="3373235"/>
            <a:chOff x="5558827" y="2852363"/>
            <a:chExt cx="5836920" cy="3373235"/>
          </a:xfrm>
        </p:grpSpPr>
        <p:grpSp>
          <p:nvGrpSpPr>
            <p:cNvPr id="86" name="Group 85">
              <a:extLst>
                <a:ext uri="{FF2B5EF4-FFF2-40B4-BE49-F238E27FC236}">
                  <a16:creationId xmlns:a16="http://schemas.microsoft.com/office/drawing/2014/main" id="{AB2CF846-37F1-4CE6-95D9-D04A41CFE280}"/>
                </a:ext>
              </a:extLst>
            </p:cNvPr>
            <p:cNvGrpSpPr/>
            <p:nvPr/>
          </p:nvGrpSpPr>
          <p:grpSpPr>
            <a:xfrm>
              <a:off x="5558827" y="2852363"/>
              <a:ext cx="5836920" cy="3373235"/>
              <a:chOff x="3502829" y="3782372"/>
              <a:chExt cx="5836920" cy="3373235"/>
            </a:xfrm>
          </p:grpSpPr>
          <p:sp>
            <p:nvSpPr>
              <p:cNvPr id="52" name="Rectangle 51">
                <a:extLst>
                  <a:ext uri="{FF2B5EF4-FFF2-40B4-BE49-F238E27FC236}">
                    <a16:creationId xmlns:a16="http://schemas.microsoft.com/office/drawing/2014/main" id="{5BECB205-1178-4D0A-93AA-B5979BE5169D}"/>
                  </a:ext>
                </a:extLst>
              </p:cNvPr>
              <p:cNvSpPr/>
              <p:nvPr/>
            </p:nvSpPr>
            <p:spPr>
              <a:xfrm>
                <a:off x="3502829" y="3811757"/>
                <a:ext cx="5836920" cy="2829165"/>
              </a:xfrm>
              <a:prstGeom prst="rect">
                <a:avLst/>
              </a:prstGeom>
              <a:solidFill>
                <a:schemeClr val="bg1"/>
              </a:solidFill>
              <a:ln>
                <a:solidFill>
                  <a:schemeClr val="bg1"/>
                </a:solidFill>
              </a:ln>
              <a:effectLst>
                <a:outerShdw blurRad="50800" dist="127000" dir="3180000" sx="99000" sy="99000"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3E01FA48-81EC-4153-9C84-03879781EEE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3502829" y="3822114"/>
                <a:ext cx="5219008" cy="2652664"/>
              </a:xfrm>
              <a:prstGeom prst="rect">
                <a:avLst/>
              </a:prstGeom>
            </p:spPr>
          </p:pic>
          <p:cxnSp>
            <p:nvCxnSpPr>
              <p:cNvPr id="54" name="Straight Arrow Connector 53">
                <a:extLst>
                  <a:ext uri="{FF2B5EF4-FFF2-40B4-BE49-F238E27FC236}">
                    <a16:creationId xmlns:a16="http://schemas.microsoft.com/office/drawing/2014/main" id="{25163EEB-0259-4C61-9E2B-592BE99CDA9C}"/>
                  </a:ext>
                </a:extLst>
              </p:cNvPr>
              <p:cNvCxnSpPr>
                <a:cxnSpLocks/>
              </p:cNvCxnSpPr>
              <p:nvPr/>
            </p:nvCxnSpPr>
            <p:spPr>
              <a:xfrm flipV="1">
                <a:off x="7471628" y="5986672"/>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55" name="Oval 54">
                <a:extLst>
                  <a:ext uri="{FF2B5EF4-FFF2-40B4-BE49-F238E27FC236}">
                    <a16:creationId xmlns:a16="http://schemas.microsoft.com/office/drawing/2014/main" id="{1D4C7698-92E5-4AF3-B92B-81E2E5FDA336}"/>
                  </a:ext>
                </a:extLst>
              </p:cNvPr>
              <p:cNvSpPr/>
              <p:nvPr/>
            </p:nvSpPr>
            <p:spPr>
              <a:xfrm>
                <a:off x="4261687" y="5904694"/>
                <a:ext cx="1098027" cy="6543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D</a:t>
                </a:r>
              </a:p>
            </p:txBody>
          </p:sp>
          <p:cxnSp>
            <p:nvCxnSpPr>
              <p:cNvPr id="56" name="Straight Arrow Connector 55">
                <a:extLst>
                  <a:ext uri="{FF2B5EF4-FFF2-40B4-BE49-F238E27FC236}">
                    <a16:creationId xmlns:a16="http://schemas.microsoft.com/office/drawing/2014/main" id="{DDE9FEAC-0ACF-4703-AF94-AEB5113AC86F}"/>
                  </a:ext>
                </a:extLst>
              </p:cNvPr>
              <p:cNvCxnSpPr>
                <a:cxnSpLocks/>
              </p:cNvCxnSpPr>
              <p:nvPr/>
            </p:nvCxnSpPr>
            <p:spPr>
              <a:xfrm flipV="1">
                <a:off x="7471628" y="5339577"/>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D39A81F-3F9C-4CF9-B18C-1D1E6925FF33}"/>
                  </a:ext>
                </a:extLst>
              </p:cNvPr>
              <p:cNvCxnSpPr>
                <a:cxnSpLocks/>
              </p:cNvCxnSpPr>
              <p:nvPr/>
            </p:nvCxnSpPr>
            <p:spPr>
              <a:xfrm flipH="1" flipV="1">
                <a:off x="7328889" y="6168049"/>
                <a:ext cx="141192" cy="1"/>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0E3AFBF7-FA17-4621-BC77-80B407112286}"/>
                  </a:ext>
                </a:extLst>
              </p:cNvPr>
              <p:cNvSpPr/>
              <p:nvPr/>
            </p:nvSpPr>
            <p:spPr>
              <a:xfrm>
                <a:off x="7163147" y="6091205"/>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sp>
            <p:nvSpPr>
              <p:cNvPr id="59" name="Callout: Line 58">
                <a:extLst>
                  <a:ext uri="{FF2B5EF4-FFF2-40B4-BE49-F238E27FC236}">
                    <a16:creationId xmlns:a16="http://schemas.microsoft.com/office/drawing/2014/main" id="{3E43ABC5-83F0-4505-8F53-30EA2A594002}"/>
                  </a:ext>
                </a:extLst>
              </p:cNvPr>
              <p:cNvSpPr/>
              <p:nvPr/>
            </p:nvSpPr>
            <p:spPr>
              <a:xfrm>
                <a:off x="5359282" y="4680715"/>
                <a:ext cx="1227041" cy="290894"/>
              </a:xfrm>
              <a:prstGeom prst="borderCallout1">
                <a:avLst>
                  <a:gd name="adj1" fmla="val 96339"/>
                  <a:gd name="adj2" fmla="val -110"/>
                  <a:gd name="adj3" fmla="val 183988"/>
                  <a:gd name="adj4" fmla="val -17049"/>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sp>
            <p:nvSpPr>
              <p:cNvPr id="60" name="Callout: Line 59">
                <a:extLst>
                  <a:ext uri="{FF2B5EF4-FFF2-40B4-BE49-F238E27FC236}">
                    <a16:creationId xmlns:a16="http://schemas.microsoft.com/office/drawing/2014/main" id="{26A3C8E7-C445-4934-B918-F7832EEFB5E5}"/>
                  </a:ext>
                </a:extLst>
              </p:cNvPr>
              <p:cNvSpPr/>
              <p:nvPr/>
            </p:nvSpPr>
            <p:spPr>
              <a:xfrm>
                <a:off x="6710582" y="4739898"/>
                <a:ext cx="1051690" cy="290894"/>
              </a:xfrm>
              <a:prstGeom prst="borderCallout1">
                <a:avLst>
                  <a:gd name="adj1" fmla="val 96339"/>
                  <a:gd name="adj2" fmla="val 98896"/>
                  <a:gd name="adj3" fmla="val 194990"/>
                  <a:gd name="adj4" fmla="val 118543"/>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panose="020F0502020204030204" pitchFamily="34" charset="0"/>
                    <a:cs typeface="Calibri" panose="020F0502020204030204" pitchFamily="34" charset="0"/>
                  </a:rPr>
                  <a:t>Back Material</a:t>
                </a:r>
              </a:p>
            </p:txBody>
          </p:sp>
          <p:cxnSp>
            <p:nvCxnSpPr>
              <p:cNvPr id="61" name="Straight Arrow Connector 60">
                <a:extLst>
                  <a:ext uri="{FF2B5EF4-FFF2-40B4-BE49-F238E27FC236}">
                    <a16:creationId xmlns:a16="http://schemas.microsoft.com/office/drawing/2014/main" id="{F8B457C9-4A56-44E9-811E-35463A74A2CB}"/>
                  </a:ext>
                </a:extLst>
              </p:cNvPr>
              <p:cNvCxnSpPr>
                <a:cxnSpLocks/>
              </p:cNvCxnSpPr>
              <p:nvPr/>
            </p:nvCxnSpPr>
            <p:spPr>
              <a:xfrm flipV="1">
                <a:off x="4367386" y="5904694"/>
                <a:ext cx="0" cy="1793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7F80D2F-6D85-4018-980C-DC4089A6B52A}"/>
                  </a:ext>
                </a:extLst>
              </p:cNvPr>
              <p:cNvCxnSpPr>
                <a:cxnSpLocks/>
              </p:cNvCxnSpPr>
              <p:nvPr/>
            </p:nvCxnSpPr>
            <p:spPr>
              <a:xfrm flipV="1">
                <a:off x="4367386" y="5354714"/>
                <a:ext cx="0" cy="210945"/>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991BBB54-06A1-4E8B-B021-685BEE21AC0C}"/>
                  </a:ext>
                </a:extLst>
              </p:cNvPr>
              <p:cNvCxnSpPr>
                <a:cxnSpLocks/>
              </p:cNvCxnSpPr>
              <p:nvPr/>
            </p:nvCxnSpPr>
            <p:spPr>
              <a:xfrm flipH="1" flipV="1">
                <a:off x="4224647" y="6086071"/>
                <a:ext cx="141192" cy="1"/>
              </a:xfrm>
              <a:prstGeom prst="line">
                <a:avLst/>
              </a:prstGeom>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F1C3697-CB9C-454A-9B97-28A34E758880}"/>
                  </a:ext>
                </a:extLst>
              </p:cNvPr>
              <p:cNvSpPr/>
              <p:nvPr/>
            </p:nvSpPr>
            <p:spPr>
              <a:xfrm>
                <a:off x="4058905" y="600922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cxnSp>
            <p:nvCxnSpPr>
              <p:cNvPr id="65" name="Straight Arrow Connector 64">
                <a:extLst>
                  <a:ext uri="{FF2B5EF4-FFF2-40B4-BE49-F238E27FC236}">
                    <a16:creationId xmlns:a16="http://schemas.microsoft.com/office/drawing/2014/main" id="{D8A19461-2BD4-454F-A3AB-D156164ADDA4}"/>
                  </a:ext>
                </a:extLst>
              </p:cNvPr>
              <p:cNvCxnSpPr>
                <a:cxnSpLocks/>
              </p:cNvCxnSpPr>
              <p:nvPr/>
            </p:nvCxnSpPr>
            <p:spPr>
              <a:xfrm>
                <a:off x="8263010" y="4554784"/>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7C2979A7-A799-49EE-9E74-3722B061B1E1}"/>
                  </a:ext>
                </a:extLst>
              </p:cNvPr>
              <p:cNvSpPr/>
              <p:nvPr/>
            </p:nvSpPr>
            <p:spPr>
              <a:xfrm>
                <a:off x="7612358" y="4481192"/>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B</a:t>
                </a:r>
              </a:p>
            </p:txBody>
          </p:sp>
          <p:cxnSp>
            <p:nvCxnSpPr>
              <p:cNvPr id="67" name="Straight Arrow Connector 66">
                <a:extLst>
                  <a:ext uri="{FF2B5EF4-FFF2-40B4-BE49-F238E27FC236}">
                    <a16:creationId xmlns:a16="http://schemas.microsoft.com/office/drawing/2014/main" id="{41806F9F-B704-40C0-B7F5-740F35BB6705}"/>
                  </a:ext>
                </a:extLst>
              </p:cNvPr>
              <p:cNvCxnSpPr>
                <a:cxnSpLocks/>
              </p:cNvCxnSpPr>
              <p:nvPr/>
            </p:nvCxnSpPr>
            <p:spPr>
              <a:xfrm>
                <a:off x="7757494" y="4554784"/>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7067FA5-7C39-4670-8729-A7BA92411C52}"/>
                  </a:ext>
                </a:extLst>
              </p:cNvPr>
              <p:cNvCxnSpPr>
                <a:cxnSpLocks/>
              </p:cNvCxnSpPr>
              <p:nvPr/>
            </p:nvCxnSpPr>
            <p:spPr>
              <a:xfrm>
                <a:off x="5083123" y="5029401"/>
                <a:ext cx="190257" cy="0"/>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45AD0729-9188-4332-A433-81AC6ECA074D}"/>
                  </a:ext>
                </a:extLst>
              </p:cNvPr>
              <p:cNvSpPr/>
              <p:nvPr/>
            </p:nvSpPr>
            <p:spPr>
              <a:xfrm>
                <a:off x="4297496" y="4955809"/>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A</a:t>
                </a:r>
              </a:p>
            </p:txBody>
          </p:sp>
          <p:cxnSp>
            <p:nvCxnSpPr>
              <p:cNvPr id="70" name="Straight Arrow Connector 69">
                <a:extLst>
                  <a:ext uri="{FF2B5EF4-FFF2-40B4-BE49-F238E27FC236}">
                    <a16:creationId xmlns:a16="http://schemas.microsoft.com/office/drawing/2014/main" id="{84AEB5CB-29D7-45E2-A30E-5371E3F2302E}"/>
                  </a:ext>
                </a:extLst>
              </p:cNvPr>
              <p:cNvCxnSpPr>
                <a:cxnSpLocks/>
              </p:cNvCxnSpPr>
              <p:nvPr/>
            </p:nvCxnSpPr>
            <p:spPr>
              <a:xfrm>
                <a:off x="4442632" y="5029401"/>
                <a:ext cx="181721"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65166A33-26AF-4D32-9E0D-322334BE098B}"/>
                  </a:ext>
                </a:extLst>
              </p:cNvPr>
              <p:cNvCxnSpPr>
                <a:cxnSpLocks/>
              </p:cNvCxnSpPr>
              <p:nvPr/>
            </p:nvCxnSpPr>
            <p:spPr>
              <a:xfrm flipV="1">
                <a:off x="5303469" y="5533825"/>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33B0274-5316-47D5-AAFA-0E1DE56F66FC}"/>
                  </a:ext>
                </a:extLst>
              </p:cNvPr>
              <p:cNvCxnSpPr>
                <a:cxnSpLocks/>
              </p:cNvCxnSpPr>
              <p:nvPr/>
            </p:nvCxnSpPr>
            <p:spPr>
              <a:xfrm flipV="1">
                <a:off x="5296855" y="5899149"/>
                <a:ext cx="0" cy="34789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2CECCD8-73C3-4CF6-87D1-326480AB0FC4}"/>
                  </a:ext>
                </a:extLst>
              </p:cNvPr>
              <p:cNvCxnSpPr>
                <a:cxnSpLocks/>
              </p:cNvCxnSpPr>
              <p:nvPr/>
            </p:nvCxnSpPr>
            <p:spPr>
              <a:xfrm flipH="1" flipV="1">
                <a:off x="5162277" y="6247046"/>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65BC307-68CC-4EAC-BAAF-D3CFAB79523D}"/>
                  </a:ext>
                </a:extLst>
              </p:cNvPr>
              <p:cNvCxnSpPr>
                <a:cxnSpLocks/>
              </p:cNvCxnSpPr>
              <p:nvPr/>
            </p:nvCxnSpPr>
            <p:spPr>
              <a:xfrm flipH="1">
                <a:off x="5122222" y="5733973"/>
                <a:ext cx="274109" cy="0"/>
              </a:xfrm>
              <a:prstGeom prst="line">
                <a:avLst/>
              </a:prstGeom>
            </p:spPr>
            <p:style>
              <a:lnRef idx="1">
                <a:schemeClr val="dk1"/>
              </a:lnRef>
              <a:fillRef idx="0">
                <a:schemeClr val="dk1"/>
              </a:fillRef>
              <a:effectRef idx="0">
                <a:schemeClr val="dk1"/>
              </a:effectRef>
              <a:fontRef idx="minor">
                <a:schemeClr val="tx1"/>
              </a:fontRef>
            </p:style>
          </p:cxnSp>
          <p:sp>
            <p:nvSpPr>
              <p:cNvPr id="76" name="Callout: Line 75">
                <a:extLst>
                  <a:ext uri="{FF2B5EF4-FFF2-40B4-BE49-F238E27FC236}">
                    <a16:creationId xmlns:a16="http://schemas.microsoft.com/office/drawing/2014/main" id="{90EEE259-E0AD-4A1F-9E6D-322C74F84D7C}"/>
                  </a:ext>
                </a:extLst>
              </p:cNvPr>
              <p:cNvSpPr/>
              <p:nvPr/>
            </p:nvSpPr>
            <p:spPr>
              <a:xfrm>
                <a:off x="5359283" y="4681213"/>
                <a:ext cx="1227041" cy="290894"/>
              </a:xfrm>
              <a:prstGeom prst="borderCallout1">
                <a:avLst>
                  <a:gd name="adj1" fmla="val 101054"/>
                  <a:gd name="adj2" fmla="val 99748"/>
                  <a:gd name="adj3" fmla="val 293221"/>
                  <a:gd name="adj4" fmla="val 112672"/>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Carcass Material</a:t>
                </a:r>
              </a:p>
            </p:txBody>
          </p:sp>
          <p:cxnSp>
            <p:nvCxnSpPr>
              <p:cNvPr id="77" name="Straight Connector 76">
                <a:extLst>
                  <a:ext uri="{FF2B5EF4-FFF2-40B4-BE49-F238E27FC236}">
                    <a16:creationId xmlns:a16="http://schemas.microsoft.com/office/drawing/2014/main" id="{67E988B8-69ED-41D3-93BF-B7A92F3C5688}"/>
                  </a:ext>
                </a:extLst>
              </p:cNvPr>
              <p:cNvCxnSpPr>
                <a:cxnSpLocks/>
              </p:cNvCxnSpPr>
              <p:nvPr/>
            </p:nvCxnSpPr>
            <p:spPr>
              <a:xfrm flipH="1">
                <a:off x="8290872" y="5991124"/>
                <a:ext cx="274109"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81B3EA9C-FD14-464B-B969-2231397964E8}"/>
                  </a:ext>
                </a:extLst>
              </p:cNvPr>
              <p:cNvCxnSpPr>
                <a:cxnSpLocks/>
              </p:cNvCxnSpPr>
              <p:nvPr/>
            </p:nvCxnSpPr>
            <p:spPr>
              <a:xfrm flipV="1">
                <a:off x="8472118" y="5584627"/>
                <a:ext cx="0" cy="208023"/>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CFFF3ED6-4A33-4BB3-95F1-8FC1802A865F}"/>
                  </a:ext>
                </a:extLst>
              </p:cNvPr>
              <p:cNvCxnSpPr>
                <a:cxnSpLocks/>
              </p:cNvCxnSpPr>
              <p:nvPr/>
            </p:nvCxnSpPr>
            <p:spPr>
              <a:xfrm flipV="1">
                <a:off x="8465504" y="5996524"/>
                <a:ext cx="0" cy="17624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ACC3183-046B-47E3-B315-0DF6A9C6FADC}"/>
                  </a:ext>
                </a:extLst>
              </p:cNvPr>
              <p:cNvCxnSpPr>
                <a:cxnSpLocks/>
              </p:cNvCxnSpPr>
              <p:nvPr/>
            </p:nvCxnSpPr>
            <p:spPr>
              <a:xfrm flipH="1" flipV="1">
                <a:off x="8474420" y="5578427"/>
                <a:ext cx="141192" cy="1"/>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D4EBEE0-663F-48AA-A533-B1828D3A24DC}"/>
                  </a:ext>
                </a:extLst>
              </p:cNvPr>
              <p:cNvCxnSpPr>
                <a:cxnSpLocks/>
              </p:cNvCxnSpPr>
              <p:nvPr/>
            </p:nvCxnSpPr>
            <p:spPr>
              <a:xfrm flipH="1">
                <a:off x="8290871" y="5784775"/>
                <a:ext cx="274109" cy="0"/>
              </a:xfrm>
              <a:prstGeom prst="line">
                <a:avLst/>
              </a:prstGeom>
            </p:spPr>
            <p:style>
              <a:lnRef idx="1">
                <a:schemeClr val="dk1"/>
              </a:lnRef>
              <a:fillRef idx="0">
                <a:schemeClr val="dk1"/>
              </a:fillRef>
              <a:effectRef idx="0">
                <a:schemeClr val="dk1"/>
              </a:effectRef>
              <a:fontRef idx="minor">
                <a:schemeClr val="tx1"/>
              </a:fontRef>
            </p:style>
          </p:cxnSp>
          <p:sp>
            <p:nvSpPr>
              <p:cNvPr id="82" name="Speech Bubble: Rectangle 81">
                <a:extLst>
                  <a:ext uri="{FF2B5EF4-FFF2-40B4-BE49-F238E27FC236}">
                    <a16:creationId xmlns:a16="http://schemas.microsoft.com/office/drawing/2014/main" id="{96D2A8B0-1148-4783-9691-E9BD7E489F44}"/>
                  </a:ext>
                </a:extLst>
              </p:cNvPr>
              <p:cNvSpPr/>
              <p:nvPr/>
            </p:nvSpPr>
            <p:spPr>
              <a:xfrm>
                <a:off x="4881219" y="6784131"/>
                <a:ext cx="2789043" cy="371476"/>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Carcass – Back Dado Height</a:t>
                </a:r>
                <a:endParaRPr lang="en-US" sz="1600" dirty="0"/>
              </a:p>
            </p:txBody>
          </p:sp>
          <p:sp>
            <p:nvSpPr>
              <p:cNvPr id="83" name="Speech Bubble: Rectangle 82">
                <a:extLst>
                  <a:ext uri="{FF2B5EF4-FFF2-40B4-BE49-F238E27FC236}">
                    <a16:creationId xmlns:a16="http://schemas.microsoft.com/office/drawing/2014/main" id="{A135B09E-9D45-45BE-9EBA-962346D5CEBE}"/>
                  </a:ext>
                </a:extLst>
              </p:cNvPr>
              <p:cNvSpPr/>
              <p:nvPr/>
            </p:nvSpPr>
            <p:spPr>
              <a:xfrm>
                <a:off x="3502829" y="3782372"/>
                <a:ext cx="3867817" cy="799848"/>
              </a:xfrm>
              <a:prstGeom prst="wedgeRectCallout">
                <a:avLst>
                  <a:gd name="adj1" fmla="val -21736"/>
                  <a:gd name="adj2" fmla="val -2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Dado Height is measured from the back of the material to the bottom of the dado. This method insurers consistent dimensions regardless of the variations in the thickness of sheet goods.</a:t>
                </a:r>
                <a:endParaRPr lang="en-US" sz="1200" dirty="0"/>
              </a:p>
            </p:txBody>
          </p:sp>
          <p:sp>
            <p:nvSpPr>
              <p:cNvPr id="75" name="Callout: Line 74">
                <a:extLst>
                  <a:ext uri="{FF2B5EF4-FFF2-40B4-BE49-F238E27FC236}">
                    <a16:creationId xmlns:a16="http://schemas.microsoft.com/office/drawing/2014/main" id="{089B97D7-25E7-4E13-B448-BF2A8127109C}"/>
                  </a:ext>
                </a:extLst>
              </p:cNvPr>
              <p:cNvSpPr/>
              <p:nvPr/>
            </p:nvSpPr>
            <p:spPr>
              <a:xfrm>
                <a:off x="5653365" y="6287745"/>
                <a:ext cx="1098028" cy="290894"/>
              </a:xfrm>
              <a:prstGeom prst="borderCallout1">
                <a:avLst>
                  <a:gd name="adj1" fmla="val -4731"/>
                  <a:gd name="adj2" fmla="val 197"/>
                  <a:gd name="adj3" fmla="val -144979"/>
                  <a:gd name="adj4" fmla="val -7127"/>
                </a:avLst>
              </a:prstGeom>
              <a:solidFill>
                <a:schemeClr val="bg1"/>
              </a:solidFill>
              <a:ln w="12700">
                <a:solidFill>
                  <a:schemeClr val="tx1"/>
                </a:solidFill>
                <a:headEnd type="none" w="lg" len="lg"/>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panose="020F0502020204030204" pitchFamily="34" charset="0"/>
                    <a:cs typeface="Calibri" panose="020F0502020204030204" pitchFamily="34" charset="0"/>
                  </a:rPr>
                  <a:t>Back Material</a:t>
                </a:r>
              </a:p>
            </p:txBody>
          </p:sp>
        </p:grpSp>
        <p:sp>
          <p:nvSpPr>
            <p:cNvPr id="3" name="Rectangle 2">
              <a:extLst>
                <a:ext uri="{FF2B5EF4-FFF2-40B4-BE49-F238E27FC236}">
                  <a16:creationId xmlns:a16="http://schemas.microsoft.com/office/drawing/2014/main" id="{F4267B8B-A0CB-41DD-B2D5-BD9E23EF83B5}"/>
                </a:ext>
              </a:extLst>
            </p:cNvPr>
            <p:cNvSpPr/>
            <p:nvPr/>
          </p:nvSpPr>
          <p:spPr>
            <a:xfrm>
              <a:off x="7900416" y="4229296"/>
              <a:ext cx="635503"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6009E1B-0800-4292-B547-8CC2A08D7706}"/>
                </a:ext>
              </a:extLst>
            </p:cNvPr>
            <p:cNvSpPr/>
            <p:nvPr/>
          </p:nvSpPr>
          <p:spPr>
            <a:xfrm>
              <a:off x="7836165" y="5059533"/>
              <a:ext cx="1034804"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655034B-95BF-4E41-9B4E-D0091F9C4206}"/>
                </a:ext>
              </a:extLst>
            </p:cNvPr>
            <p:cNvSpPr/>
            <p:nvPr/>
          </p:nvSpPr>
          <p:spPr>
            <a:xfrm>
              <a:off x="5609779" y="4232877"/>
              <a:ext cx="635503"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99F76076-7B35-493B-963A-85C76A7A5762}"/>
                </a:ext>
              </a:extLst>
            </p:cNvPr>
            <p:cNvSpPr/>
            <p:nvPr/>
          </p:nvSpPr>
          <p:spPr>
            <a:xfrm>
              <a:off x="5651757" y="5240351"/>
              <a:ext cx="635503"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E6250EF-C2C8-4630-A581-CE0DDC85FB8D}"/>
                </a:ext>
              </a:extLst>
            </p:cNvPr>
            <p:cNvSpPr/>
            <p:nvPr/>
          </p:nvSpPr>
          <p:spPr>
            <a:xfrm>
              <a:off x="9526078" y="3084168"/>
              <a:ext cx="284917" cy="29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a:extLst>
              <a:ext uri="{FF2B5EF4-FFF2-40B4-BE49-F238E27FC236}">
                <a16:creationId xmlns:a16="http://schemas.microsoft.com/office/drawing/2014/main" id="{1ACDFE61-B24D-4D5B-8375-349B120F3C7C}"/>
              </a:ext>
            </a:extLst>
          </p:cNvPr>
          <p:cNvSpPr/>
          <p:nvPr/>
        </p:nvSpPr>
        <p:spPr>
          <a:xfrm>
            <a:off x="9745130" y="4224877"/>
            <a:ext cx="163441" cy="1413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ea typeface="Cambria" panose="02040503050406030204" pitchFamily="18" charset="0"/>
                <a:cs typeface="Arial" panose="020B0604020202020204" pitchFamily="34" charset="0"/>
              </a:rPr>
              <a:t>C</a:t>
            </a:r>
          </a:p>
        </p:txBody>
      </p:sp>
    </p:spTree>
    <p:extLst>
      <p:ext uri="{BB962C8B-B14F-4D97-AF65-F5344CB8AC3E}">
        <p14:creationId xmlns:p14="http://schemas.microsoft.com/office/powerpoint/2010/main" val="197751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98FF-B827-44E7-B297-202EBFCBEEFE}"/>
              </a:ext>
            </a:extLst>
          </p:cNvPr>
          <p:cNvSpPr>
            <a:spLocks noGrp="1"/>
          </p:cNvSpPr>
          <p:nvPr>
            <p:ph type="title"/>
          </p:nvPr>
        </p:nvSpPr>
        <p:spPr>
          <a:xfrm>
            <a:off x="1295401" y="2777066"/>
            <a:ext cx="9601196" cy="1303867"/>
          </a:xfrm>
        </p:spPr>
        <p:txBody>
          <a:bodyPr/>
          <a:lstStyle/>
          <a:p>
            <a:r>
              <a:rPr lang="en-US" dirty="0"/>
              <a:t>The End</a:t>
            </a:r>
          </a:p>
        </p:txBody>
      </p:sp>
      <p:sp>
        <p:nvSpPr>
          <p:cNvPr id="3" name="Footer Placeholder 2">
            <a:extLst>
              <a:ext uri="{FF2B5EF4-FFF2-40B4-BE49-F238E27FC236}">
                <a16:creationId xmlns:a16="http://schemas.microsoft.com/office/drawing/2014/main" id="{89067DA8-AA26-4F7D-8DE0-1E2897461603}"/>
              </a:ext>
            </a:extLst>
          </p:cNvPr>
          <p:cNvSpPr>
            <a:spLocks noGrp="1"/>
          </p:cNvSpPr>
          <p:nvPr>
            <p:ph type="ftr" sz="quarter" idx="11"/>
          </p:nvPr>
        </p:nvSpPr>
        <p:spPr/>
        <p:txBody>
          <a:bodyPr/>
          <a:lstStyle/>
          <a:p>
            <a:r>
              <a:rPr lang="en-US" dirty="0"/>
              <a:t>Easy Cabinet Maker</a:t>
            </a:r>
          </a:p>
        </p:txBody>
      </p:sp>
      <p:sp>
        <p:nvSpPr>
          <p:cNvPr id="4" name="Slide Number Placeholder 3">
            <a:extLst>
              <a:ext uri="{FF2B5EF4-FFF2-40B4-BE49-F238E27FC236}">
                <a16:creationId xmlns:a16="http://schemas.microsoft.com/office/drawing/2014/main" id="{E4D636CE-6AD7-40DD-8722-1B1A159A85E5}"/>
              </a:ext>
            </a:extLst>
          </p:cNvPr>
          <p:cNvSpPr>
            <a:spLocks noGrp="1"/>
          </p:cNvSpPr>
          <p:nvPr>
            <p:ph type="sldNum" sz="quarter" idx="12"/>
          </p:nvPr>
        </p:nvSpPr>
        <p:spPr/>
        <p:txBody>
          <a:bodyPr/>
          <a:lstStyle/>
          <a:p>
            <a:fld id="{7C986B70-C399-481B-8E1B-1D91C2195225}" type="slidenum">
              <a:rPr lang="en-US" smtClean="0"/>
              <a:t>47</a:t>
            </a:fld>
            <a:endParaRPr lang="en-US" dirty="0"/>
          </a:p>
        </p:txBody>
      </p:sp>
    </p:spTree>
    <p:extLst>
      <p:ext uri="{BB962C8B-B14F-4D97-AF65-F5344CB8AC3E}">
        <p14:creationId xmlns:p14="http://schemas.microsoft.com/office/powerpoint/2010/main" val="212779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5292438E-EA23-44FE-BD56-A04CC52B4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262" y="707040"/>
            <a:ext cx="6560925" cy="545203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Layer Setup</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5</a:t>
            </a:fld>
            <a:endParaRPr lang="en-US" dirty="0"/>
          </a:p>
        </p:txBody>
      </p:sp>
      <p:sp>
        <p:nvSpPr>
          <p:cNvPr id="10" name="Speech Bubble: Rectangle 9">
            <a:extLst>
              <a:ext uri="{FF2B5EF4-FFF2-40B4-BE49-F238E27FC236}">
                <a16:creationId xmlns:a16="http://schemas.microsoft.com/office/drawing/2014/main" id="{EB6B9130-722E-458F-BB25-246CD8B737C5}"/>
              </a:ext>
            </a:extLst>
          </p:cNvPr>
          <p:cNvSpPr/>
          <p:nvPr/>
        </p:nvSpPr>
        <p:spPr>
          <a:xfrm>
            <a:off x="694554" y="4301294"/>
            <a:ext cx="1273301" cy="1079761"/>
          </a:xfrm>
          <a:prstGeom prst="wedgeRectCallout">
            <a:avLst>
              <a:gd name="adj1" fmla="val 205561"/>
              <a:gd name="adj2" fmla="val -50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Layer Name for each Milling Operation</a:t>
            </a:r>
            <a:endParaRPr lang="en-US" sz="1600" dirty="0"/>
          </a:p>
        </p:txBody>
      </p:sp>
      <p:sp>
        <p:nvSpPr>
          <p:cNvPr id="7" name="Speech Bubble: Rectangle 6">
            <a:extLst>
              <a:ext uri="{FF2B5EF4-FFF2-40B4-BE49-F238E27FC236}">
                <a16:creationId xmlns:a16="http://schemas.microsoft.com/office/drawing/2014/main" id="{E92D6AE1-F4F5-44E7-8BD2-9AA628770652}"/>
              </a:ext>
            </a:extLst>
          </p:cNvPr>
          <p:cNvSpPr/>
          <p:nvPr/>
        </p:nvSpPr>
        <p:spPr>
          <a:xfrm>
            <a:off x="9955416" y="1727979"/>
            <a:ext cx="1340338" cy="406488"/>
          </a:xfrm>
          <a:prstGeom prst="wedgeRectCallout">
            <a:avLst>
              <a:gd name="adj1" fmla="val -120472"/>
              <a:gd name="adj2" fmla="val -14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Layer Colors</a:t>
            </a:r>
            <a:endParaRPr lang="en-US" sz="1600" dirty="0"/>
          </a:p>
        </p:txBody>
      </p:sp>
    </p:spTree>
    <p:extLst>
      <p:ext uri="{BB962C8B-B14F-4D97-AF65-F5344CB8AC3E}">
        <p14:creationId xmlns:p14="http://schemas.microsoft.com/office/powerpoint/2010/main" val="97656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meline&#10;&#10;Description automatically generated with low confidence">
            <a:extLst>
              <a:ext uri="{FF2B5EF4-FFF2-40B4-BE49-F238E27FC236}">
                <a16:creationId xmlns:a16="http://schemas.microsoft.com/office/drawing/2014/main" id="{9F83A541-C89B-4684-81B8-57A2ACFDB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88" y="703004"/>
            <a:ext cx="6295705" cy="522584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0"/>
            <a:ext cx="10515600" cy="502155"/>
          </a:xfrm>
        </p:spPr>
        <p:txBody>
          <a:bodyPr>
            <a:normAutofit fontScale="90000"/>
          </a:bodyPr>
          <a:lstStyle/>
          <a:p>
            <a:pPr algn="l"/>
            <a:r>
              <a:rPr lang="en-US" dirty="0"/>
              <a:t>Project Setup</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6</a:t>
            </a:fld>
            <a:endParaRPr lang="en-US" dirty="0"/>
          </a:p>
        </p:txBody>
      </p:sp>
      <p:sp>
        <p:nvSpPr>
          <p:cNvPr id="7" name="Speech Bubble: Rectangle 6">
            <a:extLst>
              <a:ext uri="{FF2B5EF4-FFF2-40B4-BE49-F238E27FC236}">
                <a16:creationId xmlns:a16="http://schemas.microsoft.com/office/drawing/2014/main" id="{FF36E16D-DB5F-4017-BC08-7372501AEA41}"/>
              </a:ext>
            </a:extLst>
          </p:cNvPr>
          <p:cNvSpPr/>
          <p:nvPr/>
        </p:nvSpPr>
        <p:spPr>
          <a:xfrm>
            <a:off x="7803998" y="939723"/>
            <a:ext cx="3092600" cy="665525"/>
          </a:xfrm>
          <a:prstGeom prst="wedgeRectCallout">
            <a:avLst>
              <a:gd name="adj1" fmla="val -98374"/>
              <a:gd name="adj2" fmla="val 523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Project And Contact Information</a:t>
            </a:r>
          </a:p>
        </p:txBody>
      </p:sp>
      <p:sp>
        <p:nvSpPr>
          <p:cNvPr id="10" name="Speech Bubble: Rectangle 9">
            <a:extLst>
              <a:ext uri="{FF2B5EF4-FFF2-40B4-BE49-F238E27FC236}">
                <a16:creationId xmlns:a16="http://schemas.microsoft.com/office/drawing/2014/main" id="{B214D29D-8BEC-4976-94EE-39A74E717350}"/>
              </a:ext>
            </a:extLst>
          </p:cNvPr>
          <p:cNvSpPr/>
          <p:nvPr/>
        </p:nvSpPr>
        <p:spPr>
          <a:xfrm>
            <a:off x="7803998" y="3928971"/>
            <a:ext cx="3092598" cy="755486"/>
          </a:xfrm>
          <a:prstGeom prst="wedgeRectCallout">
            <a:avLst>
              <a:gd name="adj1" fmla="val -73497"/>
              <a:gd name="adj2" fmla="val -60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Select Material </a:t>
            </a:r>
          </a:p>
          <a:p>
            <a:r>
              <a:rPr lang="en-US" dirty="0"/>
              <a:t>Types and Finish's</a:t>
            </a:r>
          </a:p>
        </p:txBody>
      </p:sp>
      <p:sp>
        <p:nvSpPr>
          <p:cNvPr id="11" name="Speech Bubble: Rectangle 10">
            <a:extLst>
              <a:ext uri="{FF2B5EF4-FFF2-40B4-BE49-F238E27FC236}">
                <a16:creationId xmlns:a16="http://schemas.microsoft.com/office/drawing/2014/main" id="{465CE007-C774-48FA-B914-F33DFB5E07F9}"/>
              </a:ext>
            </a:extLst>
          </p:cNvPr>
          <p:cNvSpPr/>
          <p:nvPr/>
        </p:nvSpPr>
        <p:spPr>
          <a:xfrm>
            <a:off x="7803998" y="1927584"/>
            <a:ext cx="3092600" cy="843048"/>
          </a:xfrm>
          <a:prstGeom prst="wedgeRectCallout">
            <a:avLst>
              <a:gd name="adj1" fmla="val -77996"/>
              <a:gd name="adj2" fmla="val 72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Project Path is </a:t>
            </a:r>
            <a:r>
              <a:rPr lang="en-US" u="sng" dirty="0"/>
              <a:t>required</a:t>
            </a:r>
            <a:r>
              <a:rPr lang="en-US" dirty="0"/>
              <a:t>. Location for all logs and BOM files to be written</a:t>
            </a:r>
          </a:p>
        </p:txBody>
      </p:sp>
      <p:sp>
        <p:nvSpPr>
          <p:cNvPr id="12" name="Speech Bubble: Rectangle 11">
            <a:extLst>
              <a:ext uri="{FF2B5EF4-FFF2-40B4-BE49-F238E27FC236}">
                <a16:creationId xmlns:a16="http://schemas.microsoft.com/office/drawing/2014/main" id="{BAA185A2-F359-4241-846C-85402FBEB444}"/>
              </a:ext>
            </a:extLst>
          </p:cNvPr>
          <p:cNvSpPr/>
          <p:nvPr/>
        </p:nvSpPr>
        <p:spPr>
          <a:xfrm>
            <a:off x="7803996" y="3092058"/>
            <a:ext cx="3092600" cy="553219"/>
          </a:xfrm>
          <a:prstGeom prst="wedgeRectCallout">
            <a:avLst>
              <a:gd name="adj1" fmla="val -170706"/>
              <a:gd name="adj2" fmla="val 222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Cabinet Style </a:t>
            </a:r>
          </a:p>
          <a:p>
            <a:r>
              <a:rPr lang="en-US" dirty="0"/>
              <a:t>(Face Frame or No Face Frame)</a:t>
            </a:r>
          </a:p>
        </p:txBody>
      </p:sp>
    </p:spTree>
    <p:extLst>
      <p:ext uri="{BB962C8B-B14F-4D97-AF65-F5344CB8AC3E}">
        <p14:creationId xmlns:p14="http://schemas.microsoft.com/office/powerpoint/2010/main" val="204142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phical user interface&#10;&#10;Description automatically generated">
            <a:extLst>
              <a:ext uri="{FF2B5EF4-FFF2-40B4-BE49-F238E27FC236}">
                <a16:creationId xmlns:a16="http://schemas.microsoft.com/office/drawing/2014/main" id="{67909594-7355-442F-960C-5BB6F01E7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931" y="707432"/>
            <a:ext cx="5322547" cy="551907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Base Cabinet Setup</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7</a:t>
            </a:fld>
            <a:endParaRPr lang="en-US" dirty="0"/>
          </a:p>
        </p:txBody>
      </p:sp>
      <p:sp>
        <p:nvSpPr>
          <p:cNvPr id="10" name="Speech Bubble: Rectangle 9">
            <a:extLst>
              <a:ext uri="{FF2B5EF4-FFF2-40B4-BE49-F238E27FC236}">
                <a16:creationId xmlns:a16="http://schemas.microsoft.com/office/drawing/2014/main" id="{EB6B9130-722E-458F-BB25-246CD8B737C5}"/>
              </a:ext>
            </a:extLst>
          </p:cNvPr>
          <p:cNvSpPr/>
          <p:nvPr/>
        </p:nvSpPr>
        <p:spPr>
          <a:xfrm>
            <a:off x="731977" y="1009969"/>
            <a:ext cx="1789966" cy="659758"/>
          </a:xfrm>
          <a:prstGeom prst="wedgeRectCallout">
            <a:avLst>
              <a:gd name="adj1" fmla="val 113322"/>
              <a:gd name="adj2" fmla="val 5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Enter Material Thickness</a:t>
            </a:r>
            <a:endParaRPr lang="en-US" sz="1600" dirty="0"/>
          </a:p>
        </p:txBody>
      </p:sp>
      <p:sp>
        <p:nvSpPr>
          <p:cNvPr id="11" name="Speech Bubble: Rectangle 10">
            <a:extLst>
              <a:ext uri="{FF2B5EF4-FFF2-40B4-BE49-F238E27FC236}">
                <a16:creationId xmlns:a16="http://schemas.microsoft.com/office/drawing/2014/main" id="{8F0188E8-47BA-4E18-809B-BA5884FBF915}"/>
              </a:ext>
            </a:extLst>
          </p:cNvPr>
          <p:cNvSpPr/>
          <p:nvPr/>
        </p:nvSpPr>
        <p:spPr>
          <a:xfrm>
            <a:off x="690541" y="1899788"/>
            <a:ext cx="1789966" cy="659758"/>
          </a:xfrm>
          <a:prstGeom prst="wedgeRectCallout">
            <a:avLst>
              <a:gd name="adj1" fmla="val 113322"/>
              <a:gd name="adj2" fmla="val 5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Enter Shelving Settings</a:t>
            </a:r>
            <a:endParaRPr lang="en-US" sz="1600" dirty="0"/>
          </a:p>
        </p:txBody>
      </p:sp>
      <p:sp>
        <p:nvSpPr>
          <p:cNvPr id="12" name="Speech Bubble: Rectangle 11">
            <a:extLst>
              <a:ext uri="{FF2B5EF4-FFF2-40B4-BE49-F238E27FC236}">
                <a16:creationId xmlns:a16="http://schemas.microsoft.com/office/drawing/2014/main" id="{03EDE5E0-D0F4-453A-82FB-217201F39132}"/>
              </a:ext>
            </a:extLst>
          </p:cNvPr>
          <p:cNvSpPr/>
          <p:nvPr/>
        </p:nvSpPr>
        <p:spPr>
          <a:xfrm>
            <a:off x="690541" y="2899263"/>
            <a:ext cx="1789966" cy="332741"/>
          </a:xfrm>
          <a:prstGeom prst="wedgeRectCallout">
            <a:avLst>
              <a:gd name="adj1" fmla="val 113322"/>
              <a:gd name="adj2" fmla="val 5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Drawer Heights</a:t>
            </a:r>
            <a:endParaRPr lang="en-US" sz="1600" dirty="0"/>
          </a:p>
        </p:txBody>
      </p:sp>
      <p:sp>
        <p:nvSpPr>
          <p:cNvPr id="13" name="Speech Bubble: Rectangle 12">
            <a:extLst>
              <a:ext uri="{FF2B5EF4-FFF2-40B4-BE49-F238E27FC236}">
                <a16:creationId xmlns:a16="http://schemas.microsoft.com/office/drawing/2014/main" id="{7D922AED-9AC8-4E03-A69D-5368E1F74714}"/>
              </a:ext>
            </a:extLst>
          </p:cNvPr>
          <p:cNvSpPr/>
          <p:nvPr/>
        </p:nvSpPr>
        <p:spPr>
          <a:xfrm>
            <a:off x="9106632" y="3189218"/>
            <a:ext cx="1789966" cy="659758"/>
          </a:xfrm>
          <a:prstGeom prst="wedgeRectCallout">
            <a:avLst>
              <a:gd name="adj1" fmla="val -80188"/>
              <a:gd name="adj2" fmla="val 28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Base Cabinet Face Frame Values</a:t>
            </a:r>
            <a:endParaRPr lang="en-US" sz="1600" dirty="0"/>
          </a:p>
        </p:txBody>
      </p:sp>
      <p:sp>
        <p:nvSpPr>
          <p:cNvPr id="14" name="Speech Bubble: Rectangle 13">
            <a:extLst>
              <a:ext uri="{FF2B5EF4-FFF2-40B4-BE49-F238E27FC236}">
                <a16:creationId xmlns:a16="http://schemas.microsoft.com/office/drawing/2014/main" id="{CD155241-2D9B-41B4-86B6-932A134BCA0B}"/>
              </a:ext>
            </a:extLst>
          </p:cNvPr>
          <p:cNvSpPr/>
          <p:nvPr/>
        </p:nvSpPr>
        <p:spPr>
          <a:xfrm>
            <a:off x="9175702" y="4162283"/>
            <a:ext cx="1789966" cy="659758"/>
          </a:xfrm>
          <a:prstGeom prst="wedgeRectCallout">
            <a:avLst>
              <a:gd name="adj1" fmla="val -89369"/>
              <a:gd name="adj2" fmla="val 74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Toe Kick and Stretcher values</a:t>
            </a:r>
            <a:endParaRPr lang="en-US" sz="1600" dirty="0"/>
          </a:p>
        </p:txBody>
      </p:sp>
      <p:sp>
        <p:nvSpPr>
          <p:cNvPr id="15" name="Speech Bubble: Rectangle 14">
            <a:extLst>
              <a:ext uri="{FF2B5EF4-FFF2-40B4-BE49-F238E27FC236}">
                <a16:creationId xmlns:a16="http://schemas.microsoft.com/office/drawing/2014/main" id="{494E4CEA-2DE6-4AC1-88B6-C2958C7E495F}"/>
              </a:ext>
            </a:extLst>
          </p:cNvPr>
          <p:cNvSpPr/>
          <p:nvPr/>
        </p:nvSpPr>
        <p:spPr>
          <a:xfrm>
            <a:off x="640677" y="4969525"/>
            <a:ext cx="1789966" cy="659758"/>
          </a:xfrm>
          <a:prstGeom prst="wedgeRectCallout">
            <a:avLst>
              <a:gd name="adj1" fmla="val 114028"/>
              <a:gd name="adj2" fmla="val 60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 Base Cabinet</a:t>
            </a:r>
            <a:endParaRPr lang="en-US" sz="1600" dirty="0"/>
          </a:p>
          <a:p>
            <a:pPr algn="r"/>
            <a:r>
              <a:rPr lang="en-US" sz="1600" b="1" dirty="0"/>
              <a:t>Center Panel</a:t>
            </a:r>
            <a:endParaRPr lang="en-US" sz="1600" dirty="0"/>
          </a:p>
        </p:txBody>
      </p:sp>
      <p:sp>
        <p:nvSpPr>
          <p:cNvPr id="16" name="Speech Bubble: Rectangle 15">
            <a:extLst>
              <a:ext uri="{FF2B5EF4-FFF2-40B4-BE49-F238E27FC236}">
                <a16:creationId xmlns:a16="http://schemas.microsoft.com/office/drawing/2014/main" id="{435A0476-D861-4C26-B139-3B7E6B146B46}"/>
              </a:ext>
            </a:extLst>
          </p:cNvPr>
          <p:cNvSpPr/>
          <p:nvPr/>
        </p:nvSpPr>
        <p:spPr>
          <a:xfrm>
            <a:off x="9175702" y="4929901"/>
            <a:ext cx="1789966" cy="659758"/>
          </a:xfrm>
          <a:prstGeom prst="wedgeRectCallout">
            <a:avLst>
              <a:gd name="adj1" fmla="val -89369"/>
              <a:gd name="adj2" fmla="val 742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Drawer and Shelf Counts</a:t>
            </a:r>
            <a:endParaRPr lang="en-US" sz="1600" dirty="0"/>
          </a:p>
        </p:txBody>
      </p:sp>
    </p:spTree>
    <p:extLst>
      <p:ext uri="{BB962C8B-B14F-4D97-AF65-F5344CB8AC3E}">
        <p14:creationId xmlns:p14="http://schemas.microsoft.com/office/powerpoint/2010/main" val="355539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7543A44-BC4F-4B0C-A4A6-82433AC12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340" y="704990"/>
            <a:ext cx="6443320" cy="526401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489284"/>
          </a:xfrm>
        </p:spPr>
        <p:txBody>
          <a:bodyPr>
            <a:normAutofit fontScale="90000"/>
          </a:bodyPr>
          <a:lstStyle/>
          <a:p>
            <a:pPr algn="l"/>
            <a:r>
              <a:rPr lang="en-US" dirty="0"/>
              <a:t>Wall Cabinet Setup</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8</a:t>
            </a:fld>
            <a:endParaRPr lang="en-US" dirty="0"/>
          </a:p>
        </p:txBody>
      </p:sp>
      <p:sp>
        <p:nvSpPr>
          <p:cNvPr id="8" name="Speech Bubble: Rectangle 7">
            <a:extLst>
              <a:ext uri="{FF2B5EF4-FFF2-40B4-BE49-F238E27FC236}">
                <a16:creationId xmlns:a16="http://schemas.microsoft.com/office/drawing/2014/main" id="{C10751FA-B174-47DA-9A15-8C9B7EA7E57C}"/>
              </a:ext>
            </a:extLst>
          </p:cNvPr>
          <p:cNvSpPr/>
          <p:nvPr/>
        </p:nvSpPr>
        <p:spPr>
          <a:xfrm>
            <a:off x="1060939" y="1905728"/>
            <a:ext cx="1407497" cy="385945"/>
          </a:xfrm>
          <a:prstGeom prst="wedgeRectCallout">
            <a:avLst>
              <a:gd name="adj1" fmla="val 98822"/>
              <a:gd name="adj2" fmla="val 80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Shelf Values</a:t>
            </a:r>
            <a:endParaRPr lang="en-US" sz="1600" dirty="0"/>
          </a:p>
        </p:txBody>
      </p:sp>
      <p:sp>
        <p:nvSpPr>
          <p:cNvPr id="11" name="Speech Bubble: Rectangle 10">
            <a:extLst>
              <a:ext uri="{FF2B5EF4-FFF2-40B4-BE49-F238E27FC236}">
                <a16:creationId xmlns:a16="http://schemas.microsoft.com/office/drawing/2014/main" id="{CB1CFDFF-A54C-47C2-90CA-0E98CA28266B}"/>
              </a:ext>
            </a:extLst>
          </p:cNvPr>
          <p:cNvSpPr/>
          <p:nvPr/>
        </p:nvSpPr>
        <p:spPr>
          <a:xfrm>
            <a:off x="9620616" y="4852183"/>
            <a:ext cx="1789965" cy="334497"/>
          </a:xfrm>
          <a:prstGeom prst="wedgeRectCallout">
            <a:avLst>
              <a:gd name="adj1" fmla="val -81130"/>
              <a:gd name="adj2" fmla="val 70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Number of Shelfs</a:t>
            </a:r>
            <a:endParaRPr lang="en-US" sz="1600" dirty="0"/>
          </a:p>
        </p:txBody>
      </p:sp>
      <p:sp>
        <p:nvSpPr>
          <p:cNvPr id="12" name="Speech Bubble: Rectangle 11">
            <a:extLst>
              <a:ext uri="{FF2B5EF4-FFF2-40B4-BE49-F238E27FC236}">
                <a16:creationId xmlns:a16="http://schemas.microsoft.com/office/drawing/2014/main" id="{D73CDEDA-8842-46C5-84A2-1C574AB21191}"/>
              </a:ext>
            </a:extLst>
          </p:cNvPr>
          <p:cNvSpPr/>
          <p:nvPr/>
        </p:nvSpPr>
        <p:spPr>
          <a:xfrm>
            <a:off x="678470" y="704990"/>
            <a:ext cx="1789966" cy="659758"/>
          </a:xfrm>
          <a:prstGeom prst="wedgeRectCallout">
            <a:avLst>
              <a:gd name="adj1" fmla="val 85779"/>
              <a:gd name="adj2" fmla="val 88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Enter Material Thickness</a:t>
            </a:r>
            <a:endParaRPr lang="en-US" sz="1600" dirty="0"/>
          </a:p>
        </p:txBody>
      </p:sp>
      <p:sp>
        <p:nvSpPr>
          <p:cNvPr id="13" name="Speech Bubble: Rectangle 12">
            <a:extLst>
              <a:ext uri="{FF2B5EF4-FFF2-40B4-BE49-F238E27FC236}">
                <a16:creationId xmlns:a16="http://schemas.microsoft.com/office/drawing/2014/main" id="{E9EAF538-19AF-4C4D-8D99-AD35FFC80DFC}"/>
              </a:ext>
            </a:extLst>
          </p:cNvPr>
          <p:cNvSpPr/>
          <p:nvPr/>
        </p:nvSpPr>
        <p:spPr>
          <a:xfrm>
            <a:off x="859619" y="4969525"/>
            <a:ext cx="1571023" cy="659758"/>
          </a:xfrm>
          <a:prstGeom prst="wedgeRectCallout">
            <a:avLst>
              <a:gd name="adj1" fmla="val 102022"/>
              <a:gd name="adj2" fmla="val 10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Wall Cabinet</a:t>
            </a:r>
            <a:endParaRPr lang="en-US" sz="1600" dirty="0"/>
          </a:p>
          <a:p>
            <a:pPr algn="r"/>
            <a:r>
              <a:rPr lang="en-US" sz="1600" b="1" dirty="0"/>
              <a:t>Center Panel</a:t>
            </a:r>
            <a:endParaRPr lang="en-US" sz="1600" dirty="0"/>
          </a:p>
        </p:txBody>
      </p:sp>
      <p:sp>
        <p:nvSpPr>
          <p:cNvPr id="14" name="Speech Bubble: Rectangle 13">
            <a:extLst>
              <a:ext uri="{FF2B5EF4-FFF2-40B4-BE49-F238E27FC236}">
                <a16:creationId xmlns:a16="http://schemas.microsoft.com/office/drawing/2014/main" id="{F8868281-40D5-42C6-A378-9247177C43A8}"/>
              </a:ext>
            </a:extLst>
          </p:cNvPr>
          <p:cNvSpPr/>
          <p:nvPr/>
        </p:nvSpPr>
        <p:spPr>
          <a:xfrm>
            <a:off x="9587008" y="3133515"/>
            <a:ext cx="1789966" cy="659758"/>
          </a:xfrm>
          <a:prstGeom prst="wedgeRectCallout">
            <a:avLst>
              <a:gd name="adj1" fmla="val -70771"/>
              <a:gd name="adj2" fmla="val 690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Wall Cabinet Face Frame Values</a:t>
            </a:r>
            <a:endParaRPr lang="en-US" sz="1600" dirty="0"/>
          </a:p>
        </p:txBody>
      </p:sp>
    </p:spTree>
    <p:extLst>
      <p:ext uri="{BB962C8B-B14F-4D97-AF65-F5344CB8AC3E}">
        <p14:creationId xmlns:p14="http://schemas.microsoft.com/office/powerpoint/2010/main" val="3454996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imeline&#10;&#10;Description automatically generated">
            <a:extLst>
              <a:ext uri="{FF2B5EF4-FFF2-40B4-BE49-F238E27FC236}">
                <a16:creationId xmlns:a16="http://schemas.microsoft.com/office/drawing/2014/main" id="{3DB57232-31A8-457D-9901-F86978CCE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836" y="609600"/>
            <a:ext cx="5073164" cy="4006299"/>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918E0BD4-8523-46F0-9574-18E62C1FDADE}"/>
              </a:ext>
            </a:extLst>
          </p:cNvPr>
          <p:cNvSpPr/>
          <p:nvPr/>
        </p:nvSpPr>
        <p:spPr>
          <a:xfrm>
            <a:off x="1175889" y="4391868"/>
            <a:ext cx="9957317" cy="942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588E9A-A15F-4D3C-A765-1DEFCD9AFDB1}"/>
              </a:ext>
            </a:extLst>
          </p:cNvPr>
          <p:cNvSpPr>
            <a:spLocks noGrp="1"/>
          </p:cNvSpPr>
          <p:nvPr>
            <p:ph type="title"/>
          </p:nvPr>
        </p:nvSpPr>
        <p:spPr>
          <a:xfrm>
            <a:off x="0" y="1"/>
            <a:ext cx="10515600" cy="511039"/>
          </a:xfrm>
        </p:spPr>
        <p:txBody>
          <a:bodyPr>
            <a:normAutofit fontScale="90000"/>
          </a:bodyPr>
          <a:lstStyle/>
          <a:p>
            <a:pPr algn="l"/>
            <a:r>
              <a:rPr lang="en-US" dirty="0"/>
              <a:t>Milling Settings Menu</a:t>
            </a:r>
          </a:p>
        </p:txBody>
      </p:sp>
      <p:sp>
        <p:nvSpPr>
          <p:cNvPr id="4" name="Footer Placeholder 3">
            <a:extLst>
              <a:ext uri="{FF2B5EF4-FFF2-40B4-BE49-F238E27FC236}">
                <a16:creationId xmlns:a16="http://schemas.microsoft.com/office/drawing/2014/main" id="{872E140C-9B3D-4B52-9AB6-68148DD4C9C2}"/>
              </a:ext>
            </a:extLst>
          </p:cNvPr>
          <p:cNvSpPr>
            <a:spLocks noGrp="1"/>
          </p:cNvSpPr>
          <p:nvPr>
            <p:ph type="ftr" sz="quarter" idx="11"/>
          </p:nvPr>
        </p:nvSpPr>
        <p:spPr/>
        <p:txBody>
          <a:bodyPr/>
          <a:lstStyle/>
          <a:p>
            <a:r>
              <a:rPr lang="en-US" dirty="0"/>
              <a:t>Easy Cabinet Maker</a:t>
            </a:r>
          </a:p>
        </p:txBody>
      </p:sp>
      <p:sp>
        <p:nvSpPr>
          <p:cNvPr id="5" name="Slide Number Placeholder 4">
            <a:extLst>
              <a:ext uri="{FF2B5EF4-FFF2-40B4-BE49-F238E27FC236}">
                <a16:creationId xmlns:a16="http://schemas.microsoft.com/office/drawing/2014/main" id="{44BC5CD6-ED68-416F-8458-7D6DC6F6BAD6}"/>
              </a:ext>
            </a:extLst>
          </p:cNvPr>
          <p:cNvSpPr>
            <a:spLocks noGrp="1"/>
          </p:cNvSpPr>
          <p:nvPr>
            <p:ph type="sldNum" sz="quarter" idx="12"/>
          </p:nvPr>
        </p:nvSpPr>
        <p:spPr/>
        <p:txBody>
          <a:bodyPr/>
          <a:lstStyle/>
          <a:p>
            <a:fld id="{7C986B70-C399-481B-8E1B-1D91C2195225}" type="slidenum">
              <a:rPr lang="en-US" smtClean="0"/>
              <a:t>9</a:t>
            </a:fld>
            <a:endParaRPr lang="en-US" dirty="0"/>
          </a:p>
        </p:txBody>
      </p:sp>
      <p:sp>
        <p:nvSpPr>
          <p:cNvPr id="8" name="Speech Bubble: Rectangle 7">
            <a:extLst>
              <a:ext uri="{FF2B5EF4-FFF2-40B4-BE49-F238E27FC236}">
                <a16:creationId xmlns:a16="http://schemas.microsoft.com/office/drawing/2014/main" id="{86B160A6-7FB9-42CA-9DFF-AB9BDFBBA3B5}"/>
              </a:ext>
            </a:extLst>
          </p:cNvPr>
          <p:cNvSpPr/>
          <p:nvPr/>
        </p:nvSpPr>
        <p:spPr>
          <a:xfrm>
            <a:off x="679849" y="769296"/>
            <a:ext cx="1789966" cy="659758"/>
          </a:xfrm>
          <a:prstGeom prst="wedgeRectCallout">
            <a:avLst>
              <a:gd name="adj1" fmla="val 106631"/>
              <a:gd name="adj2" fmla="val 61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Default values for Milling</a:t>
            </a:r>
            <a:endParaRPr lang="en-US" sz="1600" dirty="0"/>
          </a:p>
        </p:txBody>
      </p:sp>
      <p:sp>
        <p:nvSpPr>
          <p:cNvPr id="3" name="TextBox 2">
            <a:extLst>
              <a:ext uri="{FF2B5EF4-FFF2-40B4-BE49-F238E27FC236}">
                <a16:creationId xmlns:a16="http://schemas.microsoft.com/office/drawing/2014/main" id="{BC8A3FEF-8B98-40D1-AFAD-F0CC79274731}"/>
              </a:ext>
            </a:extLst>
          </p:cNvPr>
          <p:cNvSpPr txBox="1"/>
          <p:nvPr/>
        </p:nvSpPr>
        <p:spPr>
          <a:xfrm>
            <a:off x="1254561" y="4359241"/>
            <a:ext cx="9878645" cy="830997"/>
          </a:xfrm>
          <a:prstGeom prst="rect">
            <a:avLst/>
          </a:prstGeom>
          <a:noFill/>
        </p:spPr>
        <p:txBody>
          <a:bodyPr wrap="square" rtlCol="0">
            <a:spAutoFit/>
          </a:bodyPr>
          <a:lstStyle/>
          <a:p>
            <a:r>
              <a:rPr lang="en-US" sz="1600" b="1" dirty="0">
                <a:solidFill>
                  <a:schemeClr val="bg1"/>
                </a:solidFill>
              </a:rPr>
              <a:t>Note: </a:t>
            </a:r>
            <a:r>
              <a:rPr lang="en-US" sz="1600" dirty="0">
                <a:solidFill>
                  <a:schemeClr val="bg1"/>
                </a:solidFill>
              </a:rPr>
              <a:t>Back Dado Height and Dado Height are measurements from the material back to the bottom of the Dado. Sheet goods very in thickness, a 3/4” plywood is never 3/4” it is usually 23/32” thick or less. This will ensure the overall dimensions of the cabinet will be accurate regardless of thickness of the material being used.</a:t>
            </a:r>
          </a:p>
        </p:txBody>
      </p:sp>
      <p:pic>
        <p:nvPicPr>
          <p:cNvPr id="10" name="Picture 9" descr="Chart, box and whisker chart&#10;&#10;Description automatically generated">
            <a:extLst>
              <a:ext uri="{FF2B5EF4-FFF2-40B4-BE49-F238E27FC236}">
                <a16:creationId xmlns:a16="http://schemas.microsoft.com/office/drawing/2014/main" id="{61CBEC26-1E26-4118-8156-76FF059D5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788" y="5029405"/>
            <a:ext cx="3381847" cy="1524213"/>
          </a:xfrm>
          <a:prstGeom prst="rect">
            <a:avLst/>
          </a:prstGeom>
        </p:spPr>
      </p:pic>
      <p:sp>
        <p:nvSpPr>
          <p:cNvPr id="11" name="Speech Bubble: Rectangle 10">
            <a:extLst>
              <a:ext uri="{FF2B5EF4-FFF2-40B4-BE49-F238E27FC236}">
                <a16:creationId xmlns:a16="http://schemas.microsoft.com/office/drawing/2014/main" id="{33929B89-8984-4CAB-B49E-F7E86533C649}"/>
              </a:ext>
            </a:extLst>
          </p:cNvPr>
          <p:cNvSpPr/>
          <p:nvPr/>
        </p:nvSpPr>
        <p:spPr>
          <a:xfrm>
            <a:off x="7097502" y="5651812"/>
            <a:ext cx="1503799" cy="472975"/>
          </a:xfrm>
          <a:prstGeom prst="wedgeRectCallout">
            <a:avLst>
              <a:gd name="adj1" fmla="val -64336"/>
              <a:gd name="adj2" fmla="val -116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Dado Height Amount Value</a:t>
            </a:r>
            <a:endParaRPr lang="en-US" sz="1600" dirty="0"/>
          </a:p>
        </p:txBody>
      </p:sp>
      <p:sp>
        <p:nvSpPr>
          <p:cNvPr id="12" name="Speech Bubble: Rectangle 11">
            <a:extLst>
              <a:ext uri="{FF2B5EF4-FFF2-40B4-BE49-F238E27FC236}">
                <a16:creationId xmlns:a16="http://schemas.microsoft.com/office/drawing/2014/main" id="{F0B204E5-DFEB-4354-BCDC-274EB64FC4DE}"/>
              </a:ext>
            </a:extLst>
          </p:cNvPr>
          <p:cNvSpPr/>
          <p:nvPr/>
        </p:nvSpPr>
        <p:spPr>
          <a:xfrm>
            <a:off x="1175889" y="5715614"/>
            <a:ext cx="2168564" cy="279401"/>
          </a:xfrm>
          <a:prstGeom prst="wedgeRectCallout">
            <a:avLst>
              <a:gd name="adj1" fmla="val 76709"/>
              <a:gd name="adj2" fmla="val -6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Material Back or Bottom</a:t>
            </a:r>
            <a:endParaRPr lang="en-US" sz="1600" dirty="0"/>
          </a:p>
        </p:txBody>
      </p:sp>
      <p:sp>
        <p:nvSpPr>
          <p:cNvPr id="14" name="Speech Bubble: Rectangle 13">
            <a:extLst>
              <a:ext uri="{FF2B5EF4-FFF2-40B4-BE49-F238E27FC236}">
                <a16:creationId xmlns:a16="http://schemas.microsoft.com/office/drawing/2014/main" id="{27DA3C42-BF2D-469F-ABF2-DC10C74AAACA}"/>
              </a:ext>
            </a:extLst>
          </p:cNvPr>
          <p:cNvSpPr/>
          <p:nvPr/>
        </p:nvSpPr>
        <p:spPr>
          <a:xfrm>
            <a:off x="679849" y="1648879"/>
            <a:ext cx="1789966" cy="659758"/>
          </a:xfrm>
          <a:prstGeom prst="wedgeRectCallout">
            <a:avLst>
              <a:gd name="adj1" fmla="val 106631"/>
              <a:gd name="adj2" fmla="val 61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Assembly Holes and Placement</a:t>
            </a:r>
            <a:endParaRPr lang="en-US" sz="1600" dirty="0"/>
          </a:p>
        </p:txBody>
      </p:sp>
      <p:sp>
        <p:nvSpPr>
          <p:cNvPr id="15" name="Speech Bubble: Rectangle 14">
            <a:extLst>
              <a:ext uri="{FF2B5EF4-FFF2-40B4-BE49-F238E27FC236}">
                <a16:creationId xmlns:a16="http://schemas.microsoft.com/office/drawing/2014/main" id="{0015C81F-8820-49B6-9BD2-04619797501D}"/>
              </a:ext>
            </a:extLst>
          </p:cNvPr>
          <p:cNvSpPr/>
          <p:nvPr/>
        </p:nvSpPr>
        <p:spPr>
          <a:xfrm>
            <a:off x="8812385" y="2702905"/>
            <a:ext cx="1789966" cy="706949"/>
          </a:xfrm>
          <a:prstGeom prst="wedgeRectCallout">
            <a:avLst>
              <a:gd name="adj1" fmla="val -89939"/>
              <a:gd name="adj2" fmla="val 29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Drawer Slide Pilot Holes Details</a:t>
            </a:r>
            <a:endParaRPr lang="en-US" sz="1600" dirty="0"/>
          </a:p>
        </p:txBody>
      </p:sp>
      <p:sp>
        <p:nvSpPr>
          <p:cNvPr id="16" name="Speech Bubble: Rectangle 15">
            <a:extLst>
              <a:ext uri="{FF2B5EF4-FFF2-40B4-BE49-F238E27FC236}">
                <a16:creationId xmlns:a16="http://schemas.microsoft.com/office/drawing/2014/main" id="{ECE24E1C-8677-4BEA-9028-85D394536996}"/>
              </a:ext>
            </a:extLst>
          </p:cNvPr>
          <p:cNvSpPr/>
          <p:nvPr/>
        </p:nvSpPr>
        <p:spPr>
          <a:xfrm>
            <a:off x="679849" y="3093174"/>
            <a:ext cx="1789966" cy="448903"/>
          </a:xfrm>
          <a:prstGeom prst="wedgeRectCallout">
            <a:avLst>
              <a:gd name="adj1" fmla="val 96979"/>
              <a:gd name="adj2" fmla="val 61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t>Milling Types</a:t>
            </a:r>
            <a:endParaRPr lang="en-US" sz="1600" dirty="0"/>
          </a:p>
        </p:txBody>
      </p:sp>
      <p:sp>
        <p:nvSpPr>
          <p:cNvPr id="19" name="Speech Bubble: Rectangle 18">
            <a:extLst>
              <a:ext uri="{FF2B5EF4-FFF2-40B4-BE49-F238E27FC236}">
                <a16:creationId xmlns:a16="http://schemas.microsoft.com/office/drawing/2014/main" id="{4723A027-E5B0-4E28-88CE-E8A822BE9A02}"/>
              </a:ext>
            </a:extLst>
          </p:cNvPr>
          <p:cNvSpPr/>
          <p:nvPr/>
        </p:nvSpPr>
        <p:spPr>
          <a:xfrm>
            <a:off x="8866332" y="3554243"/>
            <a:ext cx="2098039" cy="406504"/>
          </a:xfrm>
          <a:prstGeom prst="wedgeRectCallout">
            <a:avLst>
              <a:gd name="adj1" fmla="val -96296"/>
              <a:gd name="adj2" fmla="val 73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Default Bit Diameter</a:t>
            </a:r>
            <a:endParaRPr lang="en-US" sz="1600" dirty="0"/>
          </a:p>
        </p:txBody>
      </p:sp>
    </p:spTree>
    <p:extLst>
      <p:ext uri="{BB962C8B-B14F-4D97-AF65-F5344CB8AC3E}">
        <p14:creationId xmlns:p14="http://schemas.microsoft.com/office/powerpoint/2010/main" val="2555327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3725</TotalTime>
  <Words>2275</Words>
  <Application>Microsoft Office PowerPoint</Application>
  <PresentationFormat>Widescreen</PresentationFormat>
  <Paragraphs>688</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 Narrow</vt:lpstr>
      <vt:lpstr>Calibri</vt:lpstr>
      <vt:lpstr>Calibri Light</vt:lpstr>
      <vt:lpstr>Office Theme</vt:lpstr>
      <vt:lpstr>Easy Cabinet Maker</vt:lpstr>
      <vt:lpstr>Gadget Overview</vt:lpstr>
      <vt:lpstr>About Screen</vt:lpstr>
      <vt:lpstr>Main Screen</vt:lpstr>
      <vt:lpstr>Layer Setup</vt:lpstr>
      <vt:lpstr>Project Setup</vt:lpstr>
      <vt:lpstr>Base Cabinet Setup</vt:lpstr>
      <vt:lpstr>Wall Cabinet Setup</vt:lpstr>
      <vt:lpstr>Milling Settings Menu</vt:lpstr>
      <vt:lpstr>Part Selection Menu</vt:lpstr>
      <vt:lpstr>Slide Mount Menu</vt:lpstr>
      <vt:lpstr>Drawer Slide Setup</vt:lpstr>
      <vt:lpstr>Rear Drawer Slide Mount Menu</vt:lpstr>
      <vt:lpstr>Drawer Slide Data File</vt:lpstr>
      <vt:lpstr>Import &amp; Export Menu Settings</vt:lpstr>
      <vt:lpstr>Export &amp; Import File Structure</vt:lpstr>
      <vt:lpstr>Registry Data - Recalling values across multiple sessions</vt:lpstr>
      <vt:lpstr>Tool Selection for Part Profile</vt:lpstr>
      <vt:lpstr>Layers and Toolpaths</vt:lpstr>
      <vt:lpstr>Wall Cabinet Layout</vt:lpstr>
      <vt:lpstr>Base Cabinet Layout (With Sheets Off)</vt:lpstr>
      <vt:lpstr>Base Cabinet Layout (With Sheets On)</vt:lpstr>
      <vt:lpstr>Sheet Labels</vt:lpstr>
      <vt:lpstr>Base Parts – Drawer Slide Pilot Holes</vt:lpstr>
      <vt:lpstr>Part Identification and Milling Notation</vt:lpstr>
      <vt:lpstr>Process Completion</vt:lpstr>
      <vt:lpstr>Bill of Material Files </vt:lpstr>
      <vt:lpstr>Edit CSV file in Excel or Text editor</vt:lpstr>
      <vt:lpstr>Cabinet Dimensioning</vt:lpstr>
      <vt:lpstr>Base Cabinet Sections and Details</vt:lpstr>
      <vt:lpstr>Base Cabinet Carcass with and without Center Panel</vt:lpstr>
      <vt:lpstr>Base Face Frame Part Names</vt:lpstr>
      <vt:lpstr>Base Cabinet Sections</vt:lpstr>
      <vt:lpstr>Base Cabinet Side Cross Section Details</vt:lpstr>
      <vt:lpstr>Base Cabinet Part Details</vt:lpstr>
      <vt:lpstr>Base Cabinet Shelf Pin Details</vt:lpstr>
      <vt:lpstr>Base Cabinet Shelf Pin Details</vt:lpstr>
      <vt:lpstr>Base Dado Details </vt:lpstr>
      <vt:lpstr>Wall Cabinet Sections and Details</vt:lpstr>
      <vt:lpstr>Wall Cabinet Carcass with and without Center Panel</vt:lpstr>
      <vt:lpstr>Wall Face Frame Part Names</vt:lpstr>
      <vt:lpstr>Wall Cabinet Sections</vt:lpstr>
      <vt:lpstr>Wall Cabinet Side Cross Section Details</vt:lpstr>
      <vt:lpstr>Wall Cabinet Part Details</vt:lpstr>
      <vt:lpstr>Wall Cabinet Shelf Pin Details</vt:lpstr>
      <vt:lpstr>Wall Dado Details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Easy MDF Door Maker</dc:title>
  <dc:creator>James Anderson</dc:creator>
  <cp:lastModifiedBy>James Anderson</cp:lastModifiedBy>
  <cp:revision>38</cp:revision>
  <cp:lastPrinted>2022-01-11T22:54:26Z</cp:lastPrinted>
  <dcterms:created xsi:type="dcterms:W3CDTF">2021-07-03T20:00:46Z</dcterms:created>
  <dcterms:modified xsi:type="dcterms:W3CDTF">2022-01-20T05:08:54Z</dcterms:modified>
</cp:coreProperties>
</file>